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9" r:id="rId2"/>
    <p:sldId id="310" r:id="rId3"/>
    <p:sldId id="260" r:id="rId4"/>
    <p:sldId id="311" r:id="rId5"/>
    <p:sldId id="267" r:id="rId6"/>
    <p:sldId id="265" r:id="rId7"/>
    <p:sldId id="263" r:id="rId8"/>
    <p:sldId id="312" r:id="rId9"/>
    <p:sldId id="270" r:id="rId10"/>
    <p:sldId id="328" r:id="rId11"/>
    <p:sldId id="329" r:id="rId12"/>
    <p:sldId id="272" r:id="rId13"/>
    <p:sldId id="274" r:id="rId14"/>
    <p:sldId id="275" r:id="rId15"/>
    <p:sldId id="313" r:id="rId16"/>
    <p:sldId id="279" r:id="rId17"/>
    <p:sldId id="314" r:id="rId18"/>
    <p:sldId id="280" r:id="rId19"/>
    <p:sldId id="315" r:id="rId20"/>
    <p:sldId id="281" r:id="rId21"/>
    <p:sldId id="316" r:id="rId22"/>
    <p:sldId id="285" r:id="rId23"/>
    <p:sldId id="317" r:id="rId24"/>
    <p:sldId id="286" r:id="rId25"/>
    <p:sldId id="287" r:id="rId26"/>
    <p:sldId id="318" r:id="rId27"/>
    <p:sldId id="288" r:id="rId28"/>
    <p:sldId id="289" r:id="rId29"/>
    <p:sldId id="319" r:id="rId30"/>
    <p:sldId id="304" r:id="rId31"/>
    <p:sldId id="320" r:id="rId32"/>
    <p:sldId id="305" r:id="rId33"/>
    <p:sldId id="290" r:id="rId34"/>
    <p:sldId id="291" r:id="rId35"/>
    <p:sldId id="292" r:id="rId36"/>
    <p:sldId id="300" r:id="rId37"/>
    <p:sldId id="321" r:id="rId38"/>
    <p:sldId id="295" r:id="rId39"/>
    <p:sldId id="296" r:id="rId40"/>
    <p:sldId id="297" r:id="rId41"/>
    <p:sldId id="322" r:id="rId42"/>
    <p:sldId id="298" r:id="rId43"/>
    <p:sldId id="301" r:id="rId44"/>
    <p:sldId id="302" r:id="rId45"/>
    <p:sldId id="323" r:id="rId46"/>
    <p:sldId id="299" r:id="rId47"/>
    <p:sldId id="324" r:id="rId48"/>
    <p:sldId id="306" r:id="rId49"/>
    <p:sldId id="325" r:id="rId50"/>
    <p:sldId id="307" r:id="rId51"/>
    <p:sldId id="326" r:id="rId52"/>
    <p:sldId id="308" r:id="rId53"/>
    <p:sldId id="327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33" autoAdjust="0"/>
    <p:restoredTop sz="84050" autoAdjust="0"/>
  </p:normalViewPr>
  <p:slideViewPr>
    <p:cSldViewPr>
      <p:cViewPr varScale="1">
        <p:scale>
          <a:sx n="73" d="100"/>
          <a:sy n="7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7946-3FEB-4F9B-B07B-8A68A447EBBD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2604B-2E13-4F97-9777-25866F3247B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2604B-2E13-4F97-9777-25866F3247B3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78ED7-4C03-4251-AA98-44CF4C24ECE1}" type="datetimeFigureOut">
              <a:rPr lang="en-US" smtClean="0"/>
              <a:pPr/>
              <a:t>11/5/2020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8E44-BD4F-4E7C-9135-9B592BC3B42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		</a:t>
            </a:r>
            <a:r>
              <a:rPr lang="en-US" b="1" u="sng" dirty="0" smtClean="0"/>
              <a:t>Enzyme Inhibition  and its Kinetics</a:t>
            </a:r>
          </a:p>
          <a:p>
            <a:r>
              <a:rPr lang="en-IN" dirty="0" smtClean="0"/>
              <a:t>Enzyme inhibitors are molecular agents that interfere with catalysis, slowing or halting enzymatic reactions. </a:t>
            </a:r>
          </a:p>
          <a:p>
            <a:r>
              <a:rPr lang="en-GB" dirty="0" smtClean="0"/>
              <a:t>The are usually specific and they work at low concentrations.</a:t>
            </a:r>
          </a:p>
          <a:p>
            <a:r>
              <a:rPr lang="en-GB" dirty="0" smtClean="0"/>
              <a:t>They block the enzyme but they do not usually destroy it. </a:t>
            </a:r>
          </a:p>
          <a:p>
            <a:r>
              <a:rPr lang="en-GB" dirty="0" smtClean="0"/>
              <a:t>Many drugs and poisons are inhibitors of enzymes in the nervous system.</a:t>
            </a:r>
            <a:r>
              <a:rPr lang="fr-FR" dirty="0" smtClean="0"/>
              <a:t> </a:t>
            </a:r>
            <a:endParaRPr lang="en-US" dirty="0" smtClean="0"/>
          </a:p>
          <a:p>
            <a:r>
              <a:rPr lang="en-IN" dirty="0" smtClean="0"/>
              <a:t>There are two broad classes of enzyme inhibitors:  </a:t>
            </a:r>
            <a:r>
              <a:rPr lang="en-IN" b="1" dirty="0" smtClean="0"/>
              <a:t>Reversible and Irreversible.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7715304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857250" lvl="1" indent="-457200">
              <a:buNone/>
            </a:pPr>
            <a:r>
              <a:rPr lang="en-US" sz="3600" b="1" dirty="0" smtClean="0"/>
              <a:t>3. </a:t>
            </a:r>
            <a:r>
              <a:rPr lang="en-US" sz="3600" b="1" u="sng" dirty="0" smtClean="0"/>
              <a:t>Non competitive  Inhibition </a:t>
            </a:r>
            <a:r>
              <a:rPr lang="en-US" sz="3600" dirty="0" smtClean="0"/>
              <a:t>:  (Mixed Inhibition)</a:t>
            </a:r>
          </a:p>
          <a:p>
            <a:r>
              <a:rPr lang="en-IN" sz="3600" dirty="0" smtClean="0"/>
              <a:t>Inhibitor binds at a site distinct from the substrate active site, but it binds to </a:t>
            </a:r>
            <a:r>
              <a:rPr lang="en-IN" sz="3600" b="1" dirty="0" smtClean="0"/>
              <a:t>either E or ES. </a:t>
            </a:r>
          </a:p>
          <a:p>
            <a:r>
              <a:rPr lang="en-IN" sz="3600" dirty="0" smtClean="0"/>
              <a:t>The rate equation describing mixed inhibition:</a:t>
            </a:r>
          </a:p>
          <a:p>
            <a:pPr>
              <a:buNone/>
            </a:pPr>
            <a:r>
              <a:rPr lang="en-US" sz="3600" dirty="0" smtClean="0"/>
              <a:t>			</a:t>
            </a:r>
            <a:r>
              <a:rPr lang="en-US" sz="3600" b="1" dirty="0" smtClean="0"/>
              <a:t> Vo =  </a:t>
            </a:r>
            <a:r>
              <a:rPr lang="en-US" sz="3600" b="1" dirty="0" err="1" smtClean="0"/>
              <a:t>Vmax</a:t>
            </a:r>
            <a:r>
              <a:rPr lang="en-US" sz="3600" b="1" dirty="0" smtClean="0"/>
              <a:t> [s] / Km +</a:t>
            </a:r>
            <a:r>
              <a:rPr lang="el-GR" sz="3600" b="1" dirty="0" smtClean="0"/>
              <a:t> α</a:t>
            </a:r>
            <a:r>
              <a:rPr lang="en-US" sz="3600" b="1" dirty="0" smtClean="0"/>
              <a:t>’ [S]</a:t>
            </a:r>
          </a:p>
          <a:p>
            <a:r>
              <a:rPr lang="en-IN" sz="3600" dirty="0" smtClean="0"/>
              <a:t>A mixed inhibitor usually </a:t>
            </a:r>
            <a:r>
              <a:rPr lang="en-IN" sz="3600" b="1" dirty="0" smtClean="0"/>
              <a:t>affects both </a:t>
            </a:r>
            <a:r>
              <a:rPr lang="en-IN" sz="3600" b="1" i="1" dirty="0" smtClean="0"/>
              <a:t>Km and </a:t>
            </a:r>
            <a:r>
              <a:rPr lang="en-IN" sz="3600" b="1" i="1" dirty="0" err="1" smtClean="0"/>
              <a:t>Vmax</a:t>
            </a:r>
            <a:r>
              <a:rPr lang="en-IN" sz="3600" b="1" i="1" dirty="0" smtClean="0"/>
              <a:t>.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1"/>
            <a:ext cx="9001156" cy="600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5072074"/>
            <a:ext cx="9144000" cy="1643074"/>
          </a:xfrm>
        </p:spPr>
        <p:txBody>
          <a:bodyPr>
            <a:normAutofit/>
          </a:bodyPr>
          <a:lstStyle/>
          <a:p>
            <a:r>
              <a:rPr lang="en-US" dirty="0" smtClean="0"/>
              <a:t>Km remain same while </a:t>
            </a:r>
            <a:r>
              <a:rPr lang="en-US" dirty="0" err="1" smtClean="0"/>
              <a:t>Vmax</a:t>
            </a:r>
            <a:r>
              <a:rPr lang="en-US" dirty="0" smtClean="0"/>
              <a:t> changed, </a:t>
            </a:r>
            <a:r>
              <a:rPr lang="en-US" dirty="0" err="1" smtClean="0"/>
              <a:t>Vmax</a:t>
            </a:r>
            <a:r>
              <a:rPr lang="en-US" dirty="0" smtClean="0"/>
              <a:t> decreases.</a:t>
            </a:r>
          </a:p>
          <a:p>
            <a:r>
              <a:rPr lang="en-US" dirty="0" smtClean="0"/>
              <a:t>E.g. Heavy metals can noncompetitively  inhibits the enzyme by  binding with sulfhydryl group.</a:t>
            </a:r>
            <a:endParaRPr lang="en-IN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78790"/>
            <a:ext cx="8786874" cy="492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b="1" u="sng" dirty="0" smtClean="0"/>
              <a:t>Irreversible Inhibition </a:t>
            </a:r>
            <a:r>
              <a:rPr lang="en-IN" sz="4000" b="1" dirty="0" smtClean="0"/>
              <a:t> :</a:t>
            </a:r>
          </a:p>
          <a:p>
            <a:r>
              <a:rPr lang="en-IN" sz="4000" dirty="0" smtClean="0"/>
              <a:t>The irreversible inhibitors are those that bind covalently with or destroy a functional group on an enzyme that is essential for the enzyme’s activity, or those that form a particularly stable </a:t>
            </a:r>
            <a:r>
              <a:rPr lang="en-IN" sz="4000" dirty="0" err="1" smtClean="0"/>
              <a:t>noncovalent</a:t>
            </a:r>
            <a:r>
              <a:rPr lang="en-IN" sz="4000" dirty="0" smtClean="0"/>
              <a:t> association. </a:t>
            </a:r>
          </a:p>
          <a:p>
            <a:r>
              <a:rPr lang="en-IN" sz="4000" dirty="0" smtClean="0"/>
              <a:t>Formation of a covalent link between an irreversible inhibitor and an enzyme is common</a:t>
            </a:r>
            <a:r>
              <a:rPr lang="en-IN" sz="2400" dirty="0" smtClean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Irreversible inhibitors are another useful tool for studying reaction mechanisms. </a:t>
            </a:r>
          </a:p>
          <a:p>
            <a:r>
              <a:rPr lang="en-IN" sz="3600" dirty="0" smtClean="0"/>
              <a:t>Amino acids with key catalytic functions in the active site can be identified by determining which residue is covalently linked to an</a:t>
            </a:r>
          </a:p>
          <a:p>
            <a:pPr>
              <a:buNone/>
            </a:pPr>
            <a:r>
              <a:rPr lang="en-IN" sz="3600" dirty="0" smtClean="0"/>
              <a:t>	Inhibitor.</a:t>
            </a:r>
          </a:p>
          <a:p>
            <a:pPr>
              <a:buNone/>
            </a:pPr>
            <a:r>
              <a:rPr lang="en-US" sz="3600" dirty="0" smtClean="0"/>
              <a:t>	e.g. (1) </a:t>
            </a:r>
            <a:r>
              <a:rPr lang="en-US" sz="3600" dirty="0" err="1" smtClean="0"/>
              <a:t>DiIsopropyl</a:t>
            </a:r>
            <a:r>
              <a:rPr lang="en-US" sz="3600" dirty="0" smtClean="0"/>
              <a:t> fluorophosphates  reacts irreversibly with serine proteases such as </a:t>
            </a:r>
            <a:r>
              <a:rPr lang="en-US" sz="3600" dirty="0" err="1" smtClean="0"/>
              <a:t>chymotrypsin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en-US" sz="3600" dirty="0" smtClean="0"/>
              <a:t>	(2) </a:t>
            </a:r>
            <a:r>
              <a:rPr lang="en-US" sz="3600" dirty="0" err="1" smtClean="0"/>
              <a:t>Idoacetate</a:t>
            </a:r>
            <a:r>
              <a:rPr lang="en-US" sz="3600" dirty="0" smtClean="0"/>
              <a:t> reacts with essential </a:t>
            </a:r>
            <a:r>
              <a:rPr lang="en-US" sz="3600" dirty="0" err="1" smtClean="0"/>
              <a:t>sulfhydryl</a:t>
            </a:r>
            <a:r>
              <a:rPr lang="en-US" sz="3600" dirty="0" smtClean="0"/>
              <a:t> group of </a:t>
            </a:r>
            <a:r>
              <a:rPr lang="en-US" sz="3600" dirty="0" err="1" smtClean="0"/>
              <a:t>Triose</a:t>
            </a:r>
            <a:r>
              <a:rPr lang="en-US" sz="3600" dirty="0" smtClean="0"/>
              <a:t> phosphate </a:t>
            </a:r>
            <a:r>
              <a:rPr lang="en-US" sz="3600" dirty="0" err="1" smtClean="0"/>
              <a:t>Isomerase</a:t>
            </a:r>
            <a:r>
              <a:rPr lang="en-US" sz="3600" dirty="0" smtClean="0"/>
              <a:t>.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Regulatory Enzymes :</a:t>
            </a:r>
          </a:p>
          <a:p>
            <a:r>
              <a:rPr lang="en-IN" sz="4000" dirty="0" smtClean="0"/>
              <a:t>Regulatory enzymes exhibit increased or decreased catalytic activity in response to certain signals.</a:t>
            </a:r>
          </a:p>
          <a:p>
            <a:r>
              <a:rPr lang="en-IN" sz="4000" dirty="0" smtClean="0"/>
              <a:t>In most multienzyme systems, the first enzyme of the sequence is a regulatory enzyme. This is an excellent place to regulate a pathway.</a:t>
            </a:r>
          </a:p>
          <a:p>
            <a:r>
              <a:rPr lang="en-IN" sz="4000" dirty="0" smtClean="0"/>
              <a:t>The activities of regulatory enzymes are modulated in a variety of ways.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dirty="0" smtClean="0"/>
              <a:t> </a:t>
            </a:r>
            <a:r>
              <a:rPr lang="en-IN" sz="3600" b="1" dirty="0" err="1" smtClean="0"/>
              <a:t>Allosteric</a:t>
            </a:r>
            <a:r>
              <a:rPr lang="en-IN" sz="3600" b="1" dirty="0" smtClean="0"/>
              <a:t> enzymes function </a:t>
            </a:r>
            <a:r>
              <a:rPr lang="en-IN" sz="3600" dirty="0" smtClean="0"/>
              <a:t>through reversible, </a:t>
            </a:r>
            <a:r>
              <a:rPr lang="en-IN" sz="3600" dirty="0" err="1" smtClean="0"/>
              <a:t>noncovalent</a:t>
            </a:r>
            <a:r>
              <a:rPr lang="en-IN" sz="3600" dirty="0" smtClean="0"/>
              <a:t> binding of regulatory compounds called </a:t>
            </a:r>
            <a:r>
              <a:rPr lang="en-IN" sz="3600" b="1" dirty="0" err="1" smtClean="0"/>
              <a:t>allosteric</a:t>
            </a:r>
            <a:r>
              <a:rPr lang="en-IN" sz="3600" b="1" dirty="0" smtClean="0"/>
              <a:t> modulators or </a:t>
            </a:r>
            <a:r>
              <a:rPr lang="en-IN" sz="3600" b="1" dirty="0" err="1" smtClean="0"/>
              <a:t>allosteric</a:t>
            </a:r>
            <a:r>
              <a:rPr lang="en-IN" sz="3600" b="1" dirty="0" smtClean="0"/>
              <a:t> effectors, which are generally small metabolites or </a:t>
            </a:r>
            <a:r>
              <a:rPr lang="en-IN" sz="3600" dirty="0" smtClean="0"/>
              <a:t>cofactors.</a:t>
            </a:r>
          </a:p>
          <a:p>
            <a:r>
              <a:rPr lang="en-IN" sz="3600" dirty="0" smtClean="0"/>
              <a:t> Other enzymes are regulated by reversible </a:t>
            </a:r>
            <a:r>
              <a:rPr lang="en-IN" sz="3600" b="1" dirty="0" smtClean="0"/>
              <a:t>covalent modification. </a:t>
            </a:r>
          </a:p>
          <a:p>
            <a:r>
              <a:rPr lang="en-IN" sz="3600" dirty="0" smtClean="0"/>
              <a:t>Both classes of regulatory enzymes tend to be </a:t>
            </a:r>
            <a:r>
              <a:rPr lang="en-IN" sz="3600" dirty="0" err="1" smtClean="0"/>
              <a:t>multisubunit</a:t>
            </a:r>
            <a:r>
              <a:rPr lang="en-IN" sz="3600" dirty="0" smtClean="0"/>
              <a:t> proteins.</a:t>
            </a:r>
          </a:p>
          <a:p>
            <a:r>
              <a:rPr lang="en-IN" sz="3600" dirty="0" smtClean="0"/>
              <a:t>In some cases the regulatory site(s) and the active site are on separate subunits</a:t>
            </a:r>
            <a:r>
              <a:rPr lang="en-IN" dirty="0" smtClean="0"/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IN" sz="4000" dirty="0" smtClean="0"/>
              <a:t> Metabolic systems have at least two other mechanisms of enzyme regulation. </a:t>
            </a:r>
          </a:p>
          <a:p>
            <a:r>
              <a:rPr lang="en-IN" sz="4000" dirty="0" smtClean="0"/>
              <a:t>    Some enzymes are stimulated or inhibited when they are bound by separate regulatory proteins. </a:t>
            </a:r>
          </a:p>
          <a:p>
            <a:r>
              <a:rPr lang="en-IN" sz="4000" dirty="0" smtClean="0"/>
              <a:t>   Others are activated when peptide segments are removed by </a:t>
            </a:r>
            <a:r>
              <a:rPr lang="en-IN" sz="4000" dirty="0" err="1" smtClean="0"/>
              <a:t>proteolytic</a:t>
            </a:r>
            <a:r>
              <a:rPr lang="en-IN" sz="4000" dirty="0" smtClean="0"/>
              <a:t>  cleavage.</a:t>
            </a:r>
          </a:p>
          <a:p>
            <a:r>
              <a:rPr lang="en-IN" sz="4000" dirty="0" smtClean="0"/>
              <a:t>   Unlike </a:t>
            </a:r>
            <a:r>
              <a:rPr lang="en-IN" sz="4000" dirty="0" err="1" smtClean="0"/>
              <a:t>effector</a:t>
            </a:r>
            <a:r>
              <a:rPr lang="en-IN" sz="4000" dirty="0" smtClean="0"/>
              <a:t>-mediated regulation, regulation by </a:t>
            </a:r>
            <a:r>
              <a:rPr lang="en-IN" sz="4000" dirty="0" err="1" smtClean="0"/>
              <a:t>proteolytic</a:t>
            </a:r>
            <a:r>
              <a:rPr lang="en-IN" sz="4000" dirty="0" smtClean="0"/>
              <a:t> cleavage is irreversible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3600" b="1" dirty="0" err="1" smtClean="0"/>
              <a:t>Allosteric</a:t>
            </a:r>
            <a:r>
              <a:rPr lang="en-IN" sz="3600" b="1" dirty="0" smtClean="0"/>
              <a:t> Enzymes :</a:t>
            </a:r>
          </a:p>
          <a:p>
            <a:r>
              <a:rPr lang="en-IN" sz="3400" dirty="0" err="1" smtClean="0"/>
              <a:t>Allosteric</a:t>
            </a:r>
            <a:r>
              <a:rPr lang="en-IN" sz="3400" dirty="0" smtClean="0"/>
              <a:t> enzymes are those having “other shapes” or conformations induced by the binding of modulators. </a:t>
            </a:r>
          </a:p>
          <a:p>
            <a:r>
              <a:rPr lang="en-IN" sz="3400" dirty="0" smtClean="0"/>
              <a:t>The modulators for </a:t>
            </a:r>
            <a:r>
              <a:rPr lang="en-IN" sz="3400" dirty="0" err="1" smtClean="0"/>
              <a:t>allosteric</a:t>
            </a:r>
            <a:r>
              <a:rPr lang="en-IN" sz="3400" dirty="0" smtClean="0"/>
              <a:t> enzymes may be inhibitory or stimulatory. </a:t>
            </a:r>
          </a:p>
          <a:p>
            <a:r>
              <a:rPr lang="en-IN" sz="3400" dirty="0" smtClean="0"/>
              <a:t>Often the modulator is the substrate itself.</a:t>
            </a:r>
          </a:p>
          <a:p>
            <a:r>
              <a:rPr lang="en-IN" sz="3400" dirty="0" smtClean="0"/>
              <a:t>Regulatory enzymes for which substrate and modulator are identical are called </a:t>
            </a:r>
            <a:r>
              <a:rPr lang="en-IN" sz="3400" dirty="0" err="1" smtClean="0"/>
              <a:t>homotropic</a:t>
            </a:r>
            <a:r>
              <a:rPr lang="en-IN" sz="3400" dirty="0" smtClean="0"/>
              <a:t>.  </a:t>
            </a:r>
          </a:p>
          <a:p>
            <a:r>
              <a:rPr lang="en-IN" sz="3400" dirty="0" smtClean="0"/>
              <a:t>When the modulator is a molecule other than the substrate, the enzyme is said to be </a:t>
            </a:r>
            <a:r>
              <a:rPr lang="en-IN" sz="3400" dirty="0" err="1" smtClean="0"/>
              <a:t>heterotropic</a:t>
            </a:r>
            <a:endParaRPr lang="en-IN" sz="3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sz="3600" b="1" u="sng" dirty="0" smtClean="0"/>
              <a:t>Reversible inhibition</a:t>
            </a:r>
            <a:r>
              <a:rPr lang="en-IN" sz="3600" dirty="0" smtClean="0"/>
              <a:t>  :</a:t>
            </a:r>
            <a:endParaRPr lang="en-IN" sz="3600" b="1" u="sng" dirty="0" smtClean="0"/>
          </a:p>
          <a:p>
            <a:r>
              <a:rPr lang="en-IN" sz="3600" dirty="0" smtClean="0"/>
              <a:t>The inhibitor binds non-covalently with enzyme and the enzyme inhibition can be reversed if the inhibitor is removed. </a:t>
            </a:r>
          </a:p>
          <a:p>
            <a:r>
              <a:rPr lang="en-IN" sz="3600" dirty="0" smtClean="0"/>
              <a:t>The reversible inhibition is further sub-divided into  :</a:t>
            </a:r>
          </a:p>
          <a:p>
            <a:pPr>
              <a:buNone/>
            </a:pPr>
            <a:r>
              <a:rPr lang="en-IN" sz="3600" dirty="0" smtClean="0"/>
              <a:t>	</a:t>
            </a:r>
            <a:r>
              <a:rPr lang="en-IN" sz="3600" b="1" dirty="0" smtClean="0"/>
              <a:t>l.   Competitive inhibition</a:t>
            </a:r>
          </a:p>
          <a:p>
            <a:pPr>
              <a:buNone/>
            </a:pPr>
            <a:r>
              <a:rPr lang="en-IN" sz="3600" b="1" dirty="0" smtClean="0"/>
              <a:t>	ll.  Non-competitive inhibition </a:t>
            </a:r>
          </a:p>
          <a:p>
            <a:pPr>
              <a:buNone/>
            </a:pPr>
            <a:r>
              <a:rPr lang="en-US" sz="3600" b="1" dirty="0" smtClean="0"/>
              <a:t>	III. Un</a:t>
            </a:r>
            <a:r>
              <a:rPr lang="en-IN" sz="3600" b="1" dirty="0" smtClean="0"/>
              <a:t> -competitive inhibition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 </a:t>
            </a:r>
            <a:r>
              <a:rPr lang="en-IN" sz="4000" b="1" dirty="0" smtClean="0"/>
              <a:t>The properties of </a:t>
            </a:r>
            <a:r>
              <a:rPr lang="en-IN" sz="4000" b="1" dirty="0" err="1" smtClean="0"/>
              <a:t>Allosteric</a:t>
            </a:r>
            <a:r>
              <a:rPr lang="en-IN" sz="4000" b="1" dirty="0" smtClean="0"/>
              <a:t> enzymes  </a:t>
            </a:r>
            <a:r>
              <a:rPr lang="en-IN" sz="4000" dirty="0" smtClean="0"/>
              <a:t>:</a:t>
            </a:r>
          </a:p>
          <a:p>
            <a:r>
              <a:rPr lang="en-IN" sz="4000" dirty="0" smtClean="0"/>
              <a:t>The properties are significantly different from those of simple </a:t>
            </a:r>
            <a:r>
              <a:rPr lang="en-IN" sz="4000" dirty="0" err="1" smtClean="0"/>
              <a:t>nonregulatory</a:t>
            </a:r>
            <a:r>
              <a:rPr lang="en-IN" sz="4000" dirty="0" smtClean="0"/>
              <a:t> enzymes.</a:t>
            </a:r>
          </a:p>
          <a:p>
            <a:r>
              <a:rPr lang="en-IN" sz="4000" dirty="0" smtClean="0"/>
              <a:t>Some of the differences are structural. </a:t>
            </a:r>
          </a:p>
          <a:p>
            <a:r>
              <a:rPr lang="en-IN" sz="4000" dirty="0" smtClean="0"/>
              <a:t>In addition to active sites,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enzymes generally have one or more regulatory, or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, sites for binding the modulator.</a:t>
            </a:r>
          </a:p>
          <a:p>
            <a:r>
              <a:rPr lang="en-IN" sz="4000" dirty="0" smtClean="0"/>
              <a:t> each regulatory site is specific for its modulator. </a:t>
            </a:r>
          </a:p>
          <a:p>
            <a:pPr>
              <a:buNone/>
            </a:pPr>
            <a:r>
              <a:rPr lang="en-IN" sz="4000" dirty="0" smtClean="0"/>
              <a:t> </a:t>
            </a:r>
            <a:endParaRPr lang="en-IN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dirty="0" smtClean="0"/>
              <a:t>Enzymes with several modulators generally have different specific binding sites for each. </a:t>
            </a:r>
          </a:p>
          <a:p>
            <a:r>
              <a:rPr lang="en-IN" sz="4000" dirty="0" smtClean="0"/>
              <a:t>In </a:t>
            </a:r>
            <a:r>
              <a:rPr lang="en-IN" sz="4000" dirty="0" err="1" smtClean="0"/>
              <a:t>homotropic</a:t>
            </a:r>
            <a:r>
              <a:rPr lang="en-IN" sz="4000" dirty="0" smtClean="0"/>
              <a:t> enzymes, the active site and regulatory site are the same.</a:t>
            </a:r>
          </a:p>
          <a:p>
            <a:r>
              <a:rPr lang="en-IN" sz="4000" dirty="0" err="1" smtClean="0"/>
              <a:t>Allosteric</a:t>
            </a:r>
            <a:r>
              <a:rPr lang="en-IN" sz="4000" dirty="0" smtClean="0"/>
              <a:t> enzymes are generally larger and more complex than </a:t>
            </a:r>
            <a:r>
              <a:rPr lang="en-IN" sz="4000" dirty="0" err="1" smtClean="0"/>
              <a:t>nonallosteric</a:t>
            </a:r>
            <a:r>
              <a:rPr lang="en-IN" sz="4000" dirty="0" smtClean="0"/>
              <a:t> enzymes. </a:t>
            </a:r>
          </a:p>
          <a:p>
            <a:r>
              <a:rPr lang="en-IN" sz="4000" dirty="0" smtClean="0"/>
              <a:t>Most have two or more subunits</a:t>
            </a:r>
            <a:endParaRPr lang="en-IN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In some multienzyme systems, the regulatory enzyme is specifically inhibited by the end product of the pathway whenever the concentration of the end product exceeds the cell’s requirements. </a:t>
            </a:r>
          </a:p>
          <a:p>
            <a:r>
              <a:rPr lang="en-IN" sz="3600" dirty="0" smtClean="0"/>
              <a:t>This type of regulation is called </a:t>
            </a:r>
            <a:r>
              <a:rPr lang="en-IN" sz="3600" b="1" dirty="0" smtClean="0"/>
              <a:t>feedback inhibition.</a:t>
            </a:r>
          </a:p>
          <a:p>
            <a:r>
              <a:rPr lang="en-IN" sz="3600" dirty="0" smtClean="0"/>
              <a:t>One of the first known examples of </a:t>
            </a:r>
            <a:r>
              <a:rPr lang="en-IN" sz="3600" dirty="0" err="1" smtClean="0"/>
              <a:t>allosteric</a:t>
            </a:r>
            <a:r>
              <a:rPr lang="en-IN" sz="3600" dirty="0" smtClean="0"/>
              <a:t> feedback inhibition was the bacterial enzyme system that catalyzes the conversion of L-</a:t>
            </a:r>
            <a:r>
              <a:rPr lang="en-IN" sz="3600" dirty="0" err="1" smtClean="0"/>
              <a:t>threonine</a:t>
            </a:r>
            <a:r>
              <a:rPr lang="en-IN" sz="3600" dirty="0" smtClean="0"/>
              <a:t> to L-</a:t>
            </a:r>
            <a:r>
              <a:rPr lang="en-IN" sz="3600" dirty="0" err="1" smtClean="0"/>
              <a:t>isoleucine</a:t>
            </a:r>
            <a:r>
              <a:rPr lang="en-IN" sz="3600" dirty="0" smtClean="0"/>
              <a:t> in five steps.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b="1" dirty="0" smtClean="0"/>
              <a:t> </a:t>
            </a:r>
            <a:r>
              <a:rPr lang="en-IN" sz="4000" dirty="0" smtClean="0"/>
              <a:t>the first enzyme </a:t>
            </a:r>
            <a:r>
              <a:rPr lang="en-IN" sz="4000" dirty="0" err="1" smtClean="0"/>
              <a:t>threonine</a:t>
            </a:r>
            <a:r>
              <a:rPr lang="en-IN" sz="4000" dirty="0" smtClean="0"/>
              <a:t> </a:t>
            </a:r>
            <a:r>
              <a:rPr lang="en-IN" sz="4000" dirty="0" err="1" smtClean="0"/>
              <a:t>dehydratase</a:t>
            </a:r>
            <a:r>
              <a:rPr lang="en-IN" sz="4000" dirty="0" smtClean="0"/>
              <a:t>, is inhibited by </a:t>
            </a:r>
            <a:r>
              <a:rPr lang="en-IN" sz="4000" dirty="0" err="1" smtClean="0"/>
              <a:t>isoleucine</a:t>
            </a:r>
            <a:r>
              <a:rPr lang="en-IN" sz="4000" dirty="0" smtClean="0"/>
              <a:t> the product of the last reaction of the series. </a:t>
            </a:r>
          </a:p>
          <a:p>
            <a:r>
              <a:rPr lang="en-IN" sz="4000" dirty="0" smtClean="0"/>
              <a:t>This is an example of </a:t>
            </a:r>
            <a:r>
              <a:rPr lang="en-IN" sz="4000" dirty="0" err="1" smtClean="0"/>
              <a:t>heterotropic</a:t>
            </a:r>
            <a:r>
              <a:rPr lang="en-IN" sz="4000" dirty="0" smtClean="0"/>
              <a:t>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inhibition.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564360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dirty="0" err="1" smtClean="0"/>
              <a:t>Isoleucine</a:t>
            </a:r>
            <a:r>
              <a:rPr lang="en-IN" sz="4000" dirty="0" smtClean="0"/>
              <a:t> binds not to the active site but to another specific site on the enzyme molecule, the regulatory site. </a:t>
            </a:r>
          </a:p>
          <a:p>
            <a:r>
              <a:rPr lang="en-IN" sz="4000" dirty="0" smtClean="0"/>
              <a:t>This binding is </a:t>
            </a:r>
            <a:r>
              <a:rPr lang="en-IN" sz="4000" dirty="0" err="1" smtClean="0"/>
              <a:t>noncovalent</a:t>
            </a:r>
            <a:r>
              <a:rPr lang="en-IN" sz="4000" dirty="0" smtClean="0"/>
              <a:t> and readily reversible.</a:t>
            </a:r>
          </a:p>
          <a:p>
            <a:r>
              <a:rPr lang="en-IN" sz="4000" dirty="0" smtClean="0"/>
              <a:t>If the </a:t>
            </a:r>
            <a:r>
              <a:rPr lang="en-IN" sz="4000" dirty="0" err="1" smtClean="0"/>
              <a:t>isoleucine</a:t>
            </a:r>
            <a:r>
              <a:rPr lang="en-IN" sz="4000" dirty="0" smtClean="0"/>
              <a:t> concentration decreases, the rate of </a:t>
            </a:r>
            <a:r>
              <a:rPr lang="en-IN" sz="4000" dirty="0" err="1" smtClean="0"/>
              <a:t>threonine</a:t>
            </a:r>
            <a:r>
              <a:rPr lang="en-IN" sz="4000" dirty="0" smtClean="0"/>
              <a:t> dehydration increases. </a:t>
            </a:r>
          </a:p>
          <a:p>
            <a:pPr>
              <a:buNone/>
            </a:pPr>
            <a:endParaRPr lang="en-IN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4000" b="1" dirty="0" smtClean="0"/>
              <a:t>The Kinetic Properties of </a:t>
            </a:r>
            <a:r>
              <a:rPr lang="en-IN" sz="4000" b="1" dirty="0" err="1" smtClean="0"/>
              <a:t>Allosteric</a:t>
            </a:r>
            <a:r>
              <a:rPr lang="en-IN" sz="4000" b="1" dirty="0" smtClean="0"/>
              <a:t> Enzymes :</a:t>
            </a:r>
          </a:p>
          <a:p>
            <a:r>
              <a:rPr lang="en-IN" sz="4000" dirty="0" err="1" smtClean="0"/>
              <a:t>Allosteric</a:t>
            </a:r>
            <a:r>
              <a:rPr lang="en-IN" sz="4000" dirty="0" smtClean="0"/>
              <a:t> enzymes show relationships between </a:t>
            </a:r>
            <a:r>
              <a:rPr lang="en-IN" sz="4000" i="1" dirty="0" smtClean="0"/>
              <a:t>Vo </a:t>
            </a:r>
            <a:r>
              <a:rPr lang="en-IN" sz="4000" dirty="0" smtClean="0"/>
              <a:t>and [S] that differ from </a:t>
            </a:r>
            <a:r>
              <a:rPr lang="en-IN" sz="4000" dirty="0" err="1" smtClean="0"/>
              <a:t>Michaelis-Menten</a:t>
            </a:r>
            <a:r>
              <a:rPr lang="en-IN" sz="4000" dirty="0" smtClean="0"/>
              <a:t> kinetics. </a:t>
            </a:r>
          </a:p>
          <a:p>
            <a:r>
              <a:rPr lang="en-IN" sz="4000" dirty="0" smtClean="0"/>
              <a:t>They do exhibit saturation with the substrate when [S] is sufficiently high.</a:t>
            </a:r>
          </a:p>
          <a:p>
            <a:r>
              <a:rPr lang="en-IN" sz="4000" dirty="0" smtClean="0"/>
              <a:t>For some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enzymes, plots of </a:t>
            </a:r>
            <a:r>
              <a:rPr lang="en-IN" sz="4000" i="1" dirty="0" smtClean="0"/>
              <a:t>Vo /[S] </a:t>
            </a:r>
            <a:r>
              <a:rPr lang="en-IN" sz="4000" dirty="0" smtClean="0"/>
              <a:t>produce a sigmoid saturation curve, rather than the hyperbolic curve</a:t>
            </a:r>
            <a:endParaRPr lang="en-IN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5357850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142976" y="4714884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The sigmoid curve of a </a:t>
            </a:r>
            <a:r>
              <a:rPr lang="en-IN" sz="2800" dirty="0" err="1" smtClean="0"/>
              <a:t>homotropic</a:t>
            </a:r>
            <a:r>
              <a:rPr lang="en-IN" sz="2800" dirty="0" smtClean="0"/>
              <a:t> enzyme</a:t>
            </a:r>
            <a:endParaRPr lang="en-IN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dirty="0" smtClean="0"/>
              <a:t>On the sigmoid saturation curve we can find a value of [S] at which </a:t>
            </a:r>
            <a:r>
              <a:rPr lang="en-IN" sz="4000" i="1" dirty="0" smtClean="0"/>
              <a:t>Vo </a:t>
            </a:r>
            <a:r>
              <a:rPr lang="en-IN" sz="4000" dirty="0" smtClean="0"/>
              <a:t>is half-maximal, but we cannot refer to it with the designation </a:t>
            </a:r>
            <a:r>
              <a:rPr lang="en-IN" sz="4000" i="1" dirty="0" smtClean="0"/>
              <a:t>Km, </a:t>
            </a:r>
            <a:r>
              <a:rPr lang="en-IN" sz="4000" dirty="0" smtClean="0"/>
              <a:t>because the enzyme does not follow the hyperbolic </a:t>
            </a:r>
            <a:r>
              <a:rPr lang="en-IN" sz="4000" dirty="0" err="1" smtClean="0"/>
              <a:t>Michaelis-Menten</a:t>
            </a:r>
            <a:r>
              <a:rPr lang="en-IN" sz="4000" dirty="0" smtClean="0"/>
              <a:t> relationship.</a:t>
            </a:r>
          </a:p>
          <a:p>
            <a:r>
              <a:rPr lang="en-IN" sz="4000" dirty="0" smtClean="0"/>
              <a:t>Sigmoid kinetic behaviour generally reflects cooperative interactions between protein subunits. </a:t>
            </a:r>
          </a:p>
          <a:p>
            <a:endParaRPr lang="en-IN" sz="40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dirty="0" err="1" smtClean="0"/>
              <a:t>i.e</a:t>
            </a:r>
            <a:r>
              <a:rPr lang="en-IN" sz="4000" dirty="0" smtClean="0"/>
              <a:t> changes in the structure of one subunit are translated into structural changes in adjacent subunits is due to </a:t>
            </a:r>
            <a:r>
              <a:rPr lang="en-IN" sz="4000" dirty="0" err="1" smtClean="0"/>
              <a:t>noncovalent</a:t>
            </a:r>
            <a:r>
              <a:rPr lang="en-IN" sz="4000" dirty="0" smtClean="0"/>
              <a:t> interactions at the interface between subunits.</a:t>
            </a:r>
          </a:p>
          <a:p>
            <a:r>
              <a:rPr lang="en-IN" sz="4000" dirty="0" err="1" smtClean="0"/>
              <a:t>Homotropic</a:t>
            </a:r>
            <a:r>
              <a:rPr lang="en-IN" sz="4000" dirty="0" smtClean="0"/>
              <a:t>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enzymes generally are </a:t>
            </a:r>
            <a:r>
              <a:rPr lang="en-IN" sz="4000" dirty="0" err="1" smtClean="0"/>
              <a:t>multisubunit</a:t>
            </a:r>
            <a:r>
              <a:rPr lang="en-IN" sz="4000" dirty="0" smtClean="0"/>
              <a:t> </a:t>
            </a:r>
            <a:r>
              <a:rPr lang="en-IN" sz="4000" dirty="0" smtClean="0"/>
              <a:t>Proteins</a:t>
            </a:r>
            <a:r>
              <a:rPr lang="en-IN" sz="4000" dirty="0" smtClean="0"/>
              <a:t>.</a:t>
            </a:r>
          </a:p>
          <a:p>
            <a:r>
              <a:rPr lang="en-IN" sz="4000" dirty="0" smtClean="0"/>
              <a:t>The same binding site on each subunit functions as both the active site and the regulatory site.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609600" indent="-609600">
              <a:buSzTx/>
              <a:buFont typeface="Wingdings" pitchFamily="2" charset="2"/>
              <a:buAutoNum type="arabicPeriod"/>
            </a:pPr>
            <a:r>
              <a:rPr lang="en-GB" sz="3600" b="1" u="sng" dirty="0" smtClean="0"/>
              <a:t>Competitive  Inhibition </a:t>
            </a:r>
            <a:r>
              <a:rPr lang="en-GB" sz="3600" b="1" dirty="0" smtClean="0"/>
              <a:t>:</a:t>
            </a:r>
          </a:p>
          <a:p>
            <a:pPr marL="609600" indent="-609600"/>
            <a:r>
              <a:rPr lang="en-GB" sz="3500" dirty="0" smtClean="0"/>
              <a:t>These compete with the substrate molecules for the active site.</a:t>
            </a:r>
          </a:p>
          <a:p>
            <a:r>
              <a:rPr lang="en-IN" sz="3500" dirty="0" smtClean="0"/>
              <a:t>    Inhibitor </a:t>
            </a:r>
            <a:r>
              <a:rPr lang="en-IN" sz="3500" b="1" dirty="0" smtClean="0"/>
              <a:t>(I) </a:t>
            </a:r>
            <a:r>
              <a:rPr lang="en-IN" sz="3500" dirty="0" smtClean="0"/>
              <a:t>occupies the active site by preventing the binding of the substrate to the enzyme.</a:t>
            </a:r>
          </a:p>
          <a:p>
            <a:r>
              <a:rPr lang="en-IN" sz="3500" dirty="0" smtClean="0"/>
              <a:t>    Many competitive inhibitors are compounds that resemble the substrate and combine with the enzyme to form an </a:t>
            </a:r>
            <a:r>
              <a:rPr lang="en-IN" sz="3500" b="1" dirty="0" smtClean="0"/>
              <a:t>EI</a:t>
            </a:r>
            <a:r>
              <a:rPr lang="en-IN" sz="3500" dirty="0" smtClean="0"/>
              <a:t> complex,  but without leading to catalysis. </a:t>
            </a:r>
            <a:endParaRPr lang="en-GB" sz="3500" dirty="0" smtClean="0"/>
          </a:p>
          <a:p>
            <a:pPr marL="609600" indent="-609600"/>
            <a:r>
              <a:rPr lang="en-GB" sz="3500" dirty="0" smtClean="0"/>
              <a:t>The inhibitor’s action is proportional to its concentration.</a:t>
            </a:r>
          </a:p>
          <a:p>
            <a:pPr>
              <a:buNone/>
            </a:pPr>
            <a:endParaRPr lang="en-IN" sz="36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4000" dirty="0" smtClean="0"/>
              <a:t>Most commonly, the substrate acts as a positive modulator (an activator), because the subunits act cooperatively: the binding of one molecule of substrate to one binding site alters the enzyme’s conformation and enhances the binding of subsequent substrate molecules. </a:t>
            </a:r>
          </a:p>
          <a:p>
            <a:r>
              <a:rPr lang="en-IN" sz="4000" dirty="0" smtClean="0"/>
              <a:t>This accounts for the sigmoid rather than hyperbolic change in </a:t>
            </a:r>
            <a:r>
              <a:rPr lang="en-IN" sz="4000" i="1" dirty="0" smtClean="0"/>
              <a:t>Vo </a:t>
            </a:r>
            <a:r>
              <a:rPr lang="en-IN" sz="4000" dirty="0" smtClean="0"/>
              <a:t>with increasing </a:t>
            </a:r>
            <a:r>
              <a:rPr lang="en-IN" sz="4000" i="1" dirty="0" smtClean="0"/>
              <a:t>[S]. </a:t>
            </a:r>
          </a:p>
          <a:p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en-IN" sz="4000" dirty="0" smtClean="0"/>
              <a:t>One characteristic of sigmoid kinetics is that small changes in the concentration of a modulator can be associated with large changes in activity.</a:t>
            </a:r>
          </a:p>
          <a:p>
            <a:r>
              <a:rPr lang="en-IN" sz="4000" dirty="0" err="1" smtClean="0"/>
              <a:t>Heterotropic</a:t>
            </a:r>
            <a:r>
              <a:rPr lang="en-IN" sz="4000" dirty="0" smtClean="0"/>
              <a:t>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enzymes are those whose modulators are metabolites other than the normal substrate.</a:t>
            </a:r>
          </a:p>
          <a:p>
            <a:r>
              <a:rPr lang="en-IN" sz="4000" dirty="0" smtClean="0"/>
              <a:t>it is difficult to generalize about the shape of the substrate-saturation curve.</a:t>
            </a:r>
          </a:p>
          <a:p>
            <a:r>
              <a:rPr lang="en-IN" sz="4000" dirty="0" smtClean="0"/>
              <a:t> A negative modulator (an inhibitor) may produce a more sigmoid substrate-saturation curve.</a:t>
            </a:r>
          </a:p>
          <a:p>
            <a:endParaRPr lang="en-IN" sz="40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48"/>
          </a:xfrm>
        </p:spPr>
        <p:txBody>
          <a:bodyPr>
            <a:normAutofit/>
          </a:bodyPr>
          <a:lstStyle/>
          <a:p>
            <a:r>
              <a:rPr lang="en-IN" sz="4000" dirty="0" err="1" smtClean="0"/>
              <a:t>Heterotropic</a:t>
            </a:r>
            <a:r>
              <a:rPr lang="en-IN" sz="4000" dirty="0" smtClean="0"/>
              <a:t> </a:t>
            </a:r>
            <a:r>
              <a:rPr lang="en-IN" sz="4000" dirty="0" err="1" smtClean="0"/>
              <a:t>allosteric</a:t>
            </a:r>
            <a:r>
              <a:rPr lang="en-IN" sz="4000" dirty="0" smtClean="0"/>
              <a:t> enzymes therefore show different kinds of responses in their substrate-activity </a:t>
            </a:r>
            <a:r>
              <a:rPr lang="en-IN" sz="4000" smtClean="0"/>
              <a:t>curves, because </a:t>
            </a:r>
            <a:r>
              <a:rPr lang="en-IN" sz="4000" dirty="0" smtClean="0"/>
              <a:t>some have inhibitory modulators, some have</a:t>
            </a:r>
          </a:p>
          <a:p>
            <a:pPr>
              <a:buNone/>
            </a:pPr>
            <a:r>
              <a:rPr lang="en-IN" sz="4000" dirty="0" smtClean="0"/>
              <a:t>	activating modulators, and some have both.</a:t>
            </a:r>
          </a:p>
          <a:p>
            <a:r>
              <a:rPr lang="en-IN" sz="4000" dirty="0" smtClean="0"/>
              <a:t>Sigmoid kinetic behaviour is explained by the </a:t>
            </a:r>
            <a:r>
              <a:rPr lang="en-IN" sz="4000" b="1" u="sng" dirty="0" smtClean="0"/>
              <a:t>concerted and sequential models </a:t>
            </a:r>
            <a:r>
              <a:rPr lang="en-IN" sz="4000" dirty="0" smtClean="0"/>
              <a:t>for subunit interactions.</a:t>
            </a:r>
          </a:p>
          <a:p>
            <a:pPr>
              <a:buNone/>
            </a:pPr>
            <a:endParaRPr lang="en-IN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b="1" u="sng" dirty="0" smtClean="0"/>
              <a:t>Concerted model</a:t>
            </a:r>
            <a:r>
              <a:rPr lang="en-IN" b="1" dirty="0" smtClean="0"/>
              <a:t>  :</a:t>
            </a:r>
            <a:endParaRPr lang="en-IN" dirty="0" smtClean="0"/>
          </a:p>
          <a:p>
            <a:r>
              <a:rPr lang="en-IN" sz="2800" dirty="0" smtClean="0"/>
              <a:t>The first model was proposed by Jacques </a:t>
            </a:r>
            <a:r>
              <a:rPr lang="en-IN" sz="2800" dirty="0" err="1" smtClean="0"/>
              <a:t>Monod,Jeffries</a:t>
            </a:r>
            <a:r>
              <a:rPr lang="en-IN" sz="2800" dirty="0" smtClean="0"/>
              <a:t> Wyman, and Jean-Pierre </a:t>
            </a:r>
            <a:r>
              <a:rPr lang="en-IN" sz="2800" dirty="0" err="1" smtClean="0"/>
              <a:t>Changeux</a:t>
            </a:r>
            <a:r>
              <a:rPr lang="en-IN" sz="2800" dirty="0" smtClean="0"/>
              <a:t> in 1965.</a:t>
            </a:r>
          </a:p>
          <a:p>
            <a:r>
              <a:rPr lang="en-IN" sz="2800" dirty="0" smtClean="0"/>
              <a:t>The concerted model assumes that the subunits of a cooperatively binding protein are functionally identical, that each subunit can exist in (at least) two conformations, and that all subunits undergo the transition from one conformation to the other simultaneously.</a:t>
            </a:r>
          </a:p>
          <a:p>
            <a:r>
              <a:rPr lang="en-IN" sz="2800" dirty="0" smtClean="0"/>
              <a:t>In this model, no protein has individual subunits in different conformations. The two conformations are in equilibrium. </a:t>
            </a:r>
          </a:p>
          <a:p>
            <a:r>
              <a:rPr lang="en-IN" sz="2800" dirty="0" smtClean="0"/>
              <a:t>The </a:t>
            </a:r>
            <a:r>
              <a:rPr lang="en-IN" sz="2800" dirty="0" err="1" smtClean="0"/>
              <a:t>ligand</a:t>
            </a:r>
            <a:r>
              <a:rPr lang="en-IN" sz="2800" dirty="0" smtClean="0"/>
              <a:t> can bind to either conformation, but binds each with different affinity. </a:t>
            </a:r>
          </a:p>
          <a:p>
            <a:r>
              <a:rPr lang="en-IN" sz="2800" dirty="0" smtClean="0"/>
              <a:t>Successive binding of </a:t>
            </a:r>
            <a:r>
              <a:rPr lang="en-IN" sz="2800" dirty="0" err="1" smtClean="0"/>
              <a:t>ligand</a:t>
            </a:r>
            <a:r>
              <a:rPr lang="en-IN" sz="2800" dirty="0" smtClean="0"/>
              <a:t> molecules to the low-affinity</a:t>
            </a:r>
          </a:p>
          <a:p>
            <a:pPr>
              <a:buNone/>
            </a:pPr>
            <a:r>
              <a:rPr lang="en-IN" sz="2800" dirty="0" smtClean="0"/>
              <a:t>	conformation (which is more stable in the absence of </a:t>
            </a:r>
            <a:r>
              <a:rPr lang="en-IN" sz="2800" dirty="0" err="1" smtClean="0"/>
              <a:t>ligand</a:t>
            </a:r>
            <a:r>
              <a:rPr lang="en-IN" sz="2800" dirty="0" smtClean="0"/>
              <a:t>) makes a transition to the high-affinity conformation more likely.</a:t>
            </a:r>
            <a:endParaRPr lang="en-IN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500826" y="6072206"/>
            <a:ext cx="2643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err="1" smtClean="0"/>
              <a:t>sequentialmodel</a:t>
            </a:r>
            <a:endParaRPr lang="en-IN" sz="2400" dirty="0"/>
          </a:p>
        </p:txBody>
      </p:sp>
      <p:sp>
        <p:nvSpPr>
          <p:cNvPr id="9" name="Rectangle 8"/>
          <p:cNvSpPr/>
          <p:nvPr/>
        </p:nvSpPr>
        <p:spPr>
          <a:xfrm>
            <a:off x="857225" y="6286521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concerted model</a:t>
            </a:r>
            <a:endParaRPr lang="en-IN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b="1" u="sng" dirty="0" smtClean="0"/>
              <a:t>Sequential model </a:t>
            </a:r>
            <a:r>
              <a:rPr lang="en-IN" sz="2800" b="1" dirty="0" smtClean="0"/>
              <a:t>: .</a:t>
            </a:r>
          </a:p>
          <a:p>
            <a:r>
              <a:rPr lang="en-IN" sz="2800" dirty="0" smtClean="0"/>
              <a:t>Proposed in 1966 by Daniel </a:t>
            </a:r>
            <a:r>
              <a:rPr lang="en-IN" sz="2800" dirty="0" err="1" smtClean="0"/>
              <a:t>Koshland</a:t>
            </a:r>
            <a:r>
              <a:rPr lang="en-IN" sz="2800" dirty="0" smtClean="0"/>
              <a:t> and colleagues.</a:t>
            </a:r>
          </a:p>
          <a:p>
            <a:r>
              <a:rPr lang="en-IN" sz="2800" dirty="0" err="1" smtClean="0"/>
              <a:t>Ligand</a:t>
            </a:r>
            <a:r>
              <a:rPr lang="en-IN" sz="2800" dirty="0" smtClean="0"/>
              <a:t> binding can induce a change of conformation in an individual subunit. </a:t>
            </a:r>
          </a:p>
          <a:p>
            <a:r>
              <a:rPr lang="en-IN" sz="2800" dirty="0" smtClean="0"/>
              <a:t>A conformational change in one subunit makes a similar change in an adjacent subunit, as well as the binding of a second </a:t>
            </a:r>
            <a:r>
              <a:rPr lang="en-IN" sz="2800" dirty="0" err="1" smtClean="0"/>
              <a:t>ligand</a:t>
            </a:r>
            <a:r>
              <a:rPr lang="en-IN" sz="2800" dirty="0" smtClean="0"/>
              <a:t> molecule, more likely. </a:t>
            </a:r>
          </a:p>
          <a:p>
            <a:r>
              <a:rPr lang="en-IN" sz="2800" dirty="0" smtClean="0"/>
              <a:t>There are more potential intermediate states in this model than in the concerted model.</a:t>
            </a:r>
          </a:p>
          <a:p>
            <a:r>
              <a:rPr lang="en-IN" sz="2800" dirty="0" smtClean="0"/>
              <a:t>The concerted model may be viewed as the “all-or-none” limiting case of the sequential model.</a:t>
            </a:r>
            <a:endParaRPr lang="en-IN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sz="2800" b="1" dirty="0" smtClean="0"/>
              <a:t>Regulatory Enzymes Undergo Reversible Covalent Modification :</a:t>
            </a:r>
          </a:p>
          <a:p>
            <a:r>
              <a:rPr lang="en-IN" sz="2800" dirty="0" smtClean="0"/>
              <a:t>Another important class of regulatory enzymes, activity is modulated by covalent modification of the enzyme</a:t>
            </a:r>
          </a:p>
          <a:p>
            <a:pPr>
              <a:buNone/>
            </a:pPr>
            <a:r>
              <a:rPr lang="en-IN" sz="2800" dirty="0" smtClean="0"/>
              <a:t>	molecule.</a:t>
            </a:r>
          </a:p>
          <a:p>
            <a:r>
              <a:rPr lang="en-IN" sz="2800" dirty="0" smtClean="0"/>
              <a:t> Modifying groups include </a:t>
            </a:r>
            <a:r>
              <a:rPr lang="en-IN" sz="2800" dirty="0" err="1" smtClean="0"/>
              <a:t>phosphoryl</a:t>
            </a:r>
            <a:r>
              <a:rPr lang="en-IN" sz="2800" dirty="0" smtClean="0"/>
              <a:t>, </a:t>
            </a:r>
            <a:r>
              <a:rPr lang="en-IN" sz="2800" dirty="0" err="1" smtClean="0"/>
              <a:t>adenylyl</a:t>
            </a:r>
            <a:r>
              <a:rPr lang="en-IN" sz="2800" dirty="0" smtClean="0"/>
              <a:t>, </a:t>
            </a:r>
            <a:r>
              <a:rPr lang="en-IN" sz="2800" dirty="0" err="1" smtClean="0"/>
              <a:t>uridylyl</a:t>
            </a:r>
            <a:r>
              <a:rPr lang="en-IN" sz="2800" dirty="0" smtClean="0"/>
              <a:t>, methyl, and adenosine </a:t>
            </a:r>
            <a:r>
              <a:rPr lang="en-IN" sz="2800" dirty="0" err="1" smtClean="0"/>
              <a:t>diphosphate</a:t>
            </a:r>
            <a:r>
              <a:rPr lang="en-IN" sz="2800" dirty="0" smtClean="0"/>
              <a:t> </a:t>
            </a:r>
            <a:r>
              <a:rPr lang="en-IN" sz="2800" dirty="0" err="1" smtClean="0"/>
              <a:t>ribosyl</a:t>
            </a:r>
            <a:r>
              <a:rPr lang="en-IN" sz="2800" dirty="0" smtClean="0"/>
              <a:t> groups.</a:t>
            </a:r>
          </a:p>
          <a:p>
            <a:r>
              <a:rPr lang="en-IN" sz="2800" dirty="0" smtClean="0"/>
              <a:t> These groups are generally linked to and removed from the regulatory enzyme by separate enzymes.</a:t>
            </a:r>
          </a:p>
          <a:p>
            <a:r>
              <a:rPr lang="en-IN" sz="2800" dirty="0" smtClean="0"/>
              <a:t>An enzyme regulated by </a:t>
            </a:r>
            <a:r>
              <a:rPr lang="en-IN" sz="2800" dirty="0" err="1" smtClean="0"/>
              <a:t>methylation</a:t>
            </a:r>
            <a:r>
              <a:rPr lang="en-IN" sz="2800" dirty="0" smtClean="0"/>
              <a:t> is the methyl-accepting </a:t>
            </a:r>
            <a:r>
              <a:rPr lang="en-IN" sz="2800" dirty="0" err="1" smtClean="0"/>
              <a:t>chemotaxis</a:t>
            </a:r>
            <a:r>
              <a:rPr lang="en-IN" sz="2800" dirty="0" smtClean="0"/>
              <a:t> protein of bacteria.</a:t>
            </a:r>
          </a:p>
          <a:p>
            <a:r>
              <a:rPr lang="en-IN" sz="2800" dirty="0" smtClean="0"/>
              <a:t>ADP-</a:t>
            </a:r>
            <a:r>
              <a:rPr lang="en-IN" sz="2800" dirty="0" err="1" smtClean="0"/>
              <a:t>ribosylation</a:t>
            </a:r>
            <a:r>
              <a:rPr lang="en-IN" sz="2800" dirty="0" smtClean="0"/>
              <a:t> is a type of modification occurs for the</a:t>
            </a:r>
          </a:p>
          <a:p>
            <a:pPr>
              <a:buNone/>
            </a:pPr>
            <a:r>
              <a:rPr lang="en-IN" sz="2800" dirty="0" smtClean="0"/>
              <a:t>	bacterial enzyme </a:t>
            </a:r>
            <a:r>
              <a:rPr lang="en-IN" sz="2800" dirty="0" err="1" smtClean="0"/>
              <a:t>dinitrogenase</a:t>
            </a:r>
            <a:r>
              <a:rPr lang="en-IN" sz="2800" dirty="0" smtClean="0"/>
              <a:t> </a:t>
            </a:r>
            <a:r>
              <a:rPr lang="en-IN" sz="2800" dirty="0" err="1" smtClean="0"/>
              <a:t>reductase</a:t>
            </a:r>
            <a:r>
              <a:rPr lang="en-IN" sz="2800" dirty="0" smtClean="0"/>
              <a:t>, resulting in</a:t>
            </a:r>
          </a:p>
          <a:p>
            <a:pPr>
              <a:buNone/>
            </a:pPr>
            <a:r>
              <a:rPr lang="en-IN" sz="2800" dirty="0" smtClean="0"/>
              <a:t>	regulation of the important process of biological nitrogen</a:t>
            </a:r>
          </a:p>
          <a:p>
            <a:pPr>
              <a:buNone/>
            </a:pPr>
            <a:r>
              <a:rPr lang="en-IN" sz="2800" dirty="0" smtClean="0"/>
              <a:t>	fixation. </a:t>
            </a:r>
            <a:endParaRPr lang="en-IN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59293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592935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3600" dirty="0" smtClean="0"/>
              <a:t>Competitive inhibition can be analyzed quantitatively by steady-state kinetics.</a:t>
            </a:r>
          </a:p>
          <a:p>
            <a:r>
              <a:rPr lang="en-IN" sz="3600" dirty="0" smtClean="0"/>
              <a:t> In the presence of a competitive inhibitor, the </a:t>
            </a:r>
            <a:r>
              <a:rPr lang="en-IN" sz="3600" dirty="0" err="1" smtClean="0"/>
              <a:t>Michaelis-Menten</a:t>
            </a:r>
            <a:r>
              <a:rPr lang="en-IN" sz="3600" dirty="0" smtClean="0"/>
              <a:t> equation  becomes :</a:t>
            </a:r>
          </a:p>
          <a:p>
            <a:pPr>
              <a:buNone/>
            </a:pPr>
            <a:r>
              <a:rPr lang="en-US" sz="3600" dirty="0" smtClean="0"/>
              <a:t>                            </a:t>
            </a:r>
            <a:r>
              <a:rPr lang="en-US" sz="3600" b="1" dirty="0" smtClean="0"/>
              <a:t>Vo =  </a:t>
            </a:r>
            <a:r>
              <a:rPr lang="en-US" sz="3600" b="1" dirty="0" err="1" smtClean="0"/>
              <a:t>Vmax</a:t>
            </a:r>
            <a:r>
              <a:rPr lang="en-US" sz="3600" b="1" dirty="0" smtClean="0"/>
              <a:t> [s] / </a:t>
            </a:r>
            <a:r>
              <a:rPr lang="el-GR" sz="3600" b="1" dirty="0" smtClean="0"/>
              <a:t>α</a:t>
            </a:r>
            <a:r>
              <a:rPr lang="en-US" sz="3600" b="1" dirty="0" smtClean="0"/>
              <a:t> Km + [S]</a:t>
            </a:r>
          </a:p>
          <a:p>
            <a:pPr>
              <a:buNone/>
            </a:pPr>
            <a:r>
              <a:rPr lang="en-US" sz="3600" b="1" dirty="0" smtClean="0"/>
              <a:t>		where		</a:t>
            </a:r>
          </a:p>
          <a:p>
            <a:pPr>
              <a:buNone/>
            </a:pPr>
            <a:r>
              <a:rPr lang="en-US" sz="3600" b="1" dirty="0" smtClean="0"/>
              <a:t>			</a:t>
            </a:r>
            <a:r>
              <a:rPr lang="el-GR" sz="3600" b="1" dirty="0" smtClean="0"/>
              <a:t> α</a:t>
            </a:r>
            <a:r>
              <a:rPr lang="en-US" sz="3600" b="1" dirty="0" smtClean="0"/>
              <a:t>  = 1+ [I]/ KI         </a:t>
            </a:r>
            <a:r>
              <a:rPr lang="en-US" sz="3600" b="1" dirty="0" err="1" smtClean="0"/>
              <a:t>KI</a:t>
            </a:r>
            <a:r>
              <a:rPr lang="en-US" sz="3600" b="1" dirty="0" smtClean="0"/>
              <a:t>  =  [E]</a:t>
            </a:r>
            <a:r>
              <a:rPr lang="en-IN" sz="3600" b="1" dirty="0" smtClean="0"/>
              <a:t> [I] /  [EI]</a:t>
            </a:r>
          </a:p>
          <a:p>
            <a:r>
              <a:rPr lang="en-IN" sz="3600" dirty="0" smtClean="0"/>
              <a:t>The experimentally determined variable </a:t>
            </a:r>
            <a:r>
              <a:rPr lang="el-GR" sz="3600" b="1" dirty="0" smtClean="0"/>
              <a:t>α </a:t>
            </a:r>
            <a:r>
              <a:rPr lang="en-IN" sz="3600" b="1" i="1" dirty="0" smtClean="0"/>
              <a:t>Km</a:t>
            </a:r>
            <a:r>
              <a:rPr lang="en-IN" sz="3600" i="1" dirty="0" smtClean="0"/>
              <a:t>, </a:t>
            </a:r>
            <a:r>
              <a:rPr lang="en-IN" sz="3600" dirty="0" smtClean="0"/>
              <a:t>the</a:t>
            </a:r>
            <a:r>
              <a:rPr lang="en-IN" sz="3600" i="1" dirty="0" smtClean="0"/>
              <a:t> </a:t>
            </a:r>
            <a:r>
              <a:rPr lang="en-IN" sz="3600" b="1" i="1" dirty="0" smtClean="0"/>
              <a:t>Km</a:t>
            </a:r>
            <a:r>
              <a:rPr lang="en-IN" sz="3600" i="1" dirty="0" smtClean="0"/>
              <a:t> </a:t>
            </a:r>
            <a:r>
              <a:rPr lang="en-IN" sz="3600" dirty="0" smtClean="0"/>
              <a:t>observed in the presence of the inhibitor, is often called the </a:t>
            </a:r>
            <a:r>
              <a:rPr lang="en-IN" sz="3600" b="1" dirty="0" smtClean="0"/>
              <a:t>“apparent” </a:t>
            </a:r>
            <a:r>
              <a:rPr lang="en-IN" sz="3600" b="1" i="1" dirty="0" smtClean="0"/>
              <a:t>Km.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b="1" u="sng" dirty="0" err="1" smtClean="0"/>
              <a:t>Phosphorylation</a:t>
            </a:r>
            <a:r>
              <a:rPr lang="en-IN" sz="2800" b="1" u="sng" dirty="0" smtClean="0"/>
              <a:t>  :</a:t>
            </a:r>
          </a:p>
          <a:p>
            <a:r>
              <a:rPr lang="en-IN" sz="2800" dirty="0" smtClean="0"/>
              <a:t> is the most common type of regulatory modification; one-third to one-half of all proteins in a eukaryotic cell are </a:t>
            </a:r>
            <a:r>
              <a:rPr lang="en-IN" sz="2800" dirty="0" err="1" smtClean="0"/>
              <a:t>phosphorylated</a:t>
            </a:r>
            <a:r>
              <a:rPr lang="en-IN" sz="2800" dirty="0" smtClean="0"/>
              <a:t>.</a:t>
            </a:r>
          </a:p>
          <a:p>
            <a:r>
              <a:rPr lang="en-IN" sz="2800" dirty="0" smtClean="0"/>
              <a:t>The attachment of </a:t>
            </a:r>
            <a:r>
              <a:rPr lang="en-IN" sz="2800" dirty="0" err="1" smtClean="0"/>
              <a:t>phosphoryl</a:t>
            </a:r>
            <a:r>
              <a:rPr lang="en-IN" sz="2800" dirty="0" smtClean="0"/>
              <a:t> groups to specific amino acid residues of a protein is catalyzed by </a:t>
            </a:r>
            <a:r>
              <a:rPr lang="en-IN" sz="2800" b="1" dirty="0" smtClean="0"/>
              <a:t>protein </a:t>
            </a:r>
            <a:r>
              <a:rPr lang="en-IN" sz="2800" b="1" dirty="0" err="1" smtClean="0"/>
              <a:t>kinases</a:t>
            </a:r>
            <a:r>
              <a:rPr lang="en-IN" sz="2800" b="1" dirty="0" smtClean="0"/>
              <a:t>;</a:t>
            </a:r>
          </a:p>
          <a:p>
            <a:pPr>
              <a:buNone/>
            </a:pPr>
            <a:r>
              <a:rPr lang="en-IN" sz="2800" b="1" dirty="0" smtClean="0"/>
              <a:t>	</a:t>
            </a:r>
            <a:r>
              <a:rPr lang="en-IN" sz="2800" dirty="0" smtClean="0"/>
              <a:t>removal of </a:t>
            </a:r>
            <a:r>
              <a:rPr lang="en-IN" sz="2800" dirty="0" err="1" smtClean="0"/>
              <a:t>phosphoryl</a:t>
            </a:r>
            <a:r>
              <a:rPr lang="en-IN" sz="2800" dirty="0" smtClean="0"/>
              <a:t> groups is catalyzed by </a:t>
            </a:r>
            <a:r>
              <a:rPr lang="en-IN" sz="2800" b="1" dirty="0" smtClean="0"/>
              <a:t>protein </a:t>
            </a:r>
            <a:r>
              <a:rPr lang="en-IN" sz="2800" b="1" dirty="0" err="1" smtClean="0"/>
              <a:t>phosphatases</a:t>
            </a:r>
            <a:r>
              <a:rPr lang="en-IN" sz="2800" b="1" dirty="0" smtClean="0"/>
              <a:t>.</a:t>
            </a:r>
          </a:p>
          <a:p>
            <a:r>
              <a:rPr lang="en-IN" sz="2800" dirty="0" err="1" smtClean="0"/>
              <a:t>phosphorylation</a:t>
            </a:r>
            <a:r>
              <a:rPr lang="en-IN" sz="2800" dirty="0" smtClean="0"/>
              <a:t> can have dramatic effects on protein conformation and thus on substrate binding and catalysis.</a:t>
            </a:r>
          </a:p>
          <a:p>
            <a:r>
              <a:rPr lang="en-IN" sz="2800" dirty="0" smtClean="0"/>
              <a:t>An important example of regulation by </a:t>
            </a:r>
            <a:r>
              <a:rPr lang="en-IN" sz="2800" dirty="0" err="1" smtClean="0"/>
              <a:t>phosphorylation</a:t>
            </a:r>
            <a:r>
              <a:rPr lang="en-IN" sz="2800" dirty="0" smtClean="0"/>
              <a:t> is seen in glycogen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(</a:t>
            </a:r>
            <a:r>
              <a:rPr lang="en-IN" sz="2800" i="1" dirty="0" smtClean="0"/>
              <a:t>Mr 94,500) </a:t>
            </a:r>
            <a:r>
              <a:rPr lang="en-IN" sz="2800" dirty="0" smtClean="0"/>
              <a:t>of muscle and liver.</a:t>
            </a:r>
          </a:p>
          <a:p>
            <a:pPr>
              <a:buNone/>
            </a:pPr>
            <a:r>
              <a:rPr lang="en-IN" sz="2800" dirty="0" smtClean="0"/>
              <a:t> </a:t>
            </a:r>
            <a:r>
              <a:rPr lang="en-IN" sz="2800" b="1" dirty="0" smtClean="0"/>
              <a:t>Catalyzes the reaction :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53"/>
            <a:ext cx="892971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1428736"/>
            <a:ext cx="9144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  </a:t>
            </a:r>
            <a:r>
              <a:rPr lang="en-IN" sz="3200" dirty="0" smtClean="0"/>
              <a:t>Gly</a:t>
            </a:r>
            <a:r>
              <a:rPr lang="en-IN" sz="2800" dirty="0" smtClean="0"/>
              <a:t>cogen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occurs in two forms: the more active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a and the less active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b 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 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a </a:t>
            </a:r>
            <a:r>
              <a:rPr lang="en-IN" sz="2800" dirty="0" smtClean="0"/>
              <a:t>has two subunits, each with a specific Ser residue that is </a:t>
            </a:r>
            <a:r>
              <a:rPr lang="en-IN" sz="2800" dirty="0" err="1" smtClean="0"/>
              <a:t>phosphorylated</a:t>
            </a:r>
            <a:r>
              <a:rPr lang="en-IN" sz="2800" dirty="0" smtClean="0"/>
              <a:t> at its hydroxyl group. These serine phosphate residues are required for maximal activity of the enzyme.</a:t>
            </a:r>
            <a:endParaRPr lang="en-IN" sz="2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52"/>
            <a:ext cx="685804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871540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 </a:t>
            </a:r>
            <a:r>
              <a:rPr lang="en-IN" sz="3200" dirty="0" smtClean="0"/>
              <a:t>The </a:t>
            </a:r>
            <a:r>
              <a:rPr lang="en-IN" sz="3200" dirty="0" err="1" smtClean="0"/>
              <a:t>phosphoryl</a:t>
            </a:r>
            <a:r>
              <a:rPr lang="en-IN" sz="3200" dirty="0" smtClean="0"/>
              <a:t> groups can be hydrolytically removed by a separate enzyme called </a:t>
            </a:r>
            <a:r>
              <a:rPr lang="en-IN" sz="3200" dirty="0" err="1" smtClean="0"/>
              <a:t>phosphorylase</a:t>
            </a:r>
            <a:r>
              <a:rPr lang="en-IN" sz="3200" dirty="0" smtClean="0"/>
              <a:t> </a:t>
            </a:r>
            <a:r>
              <a:rPr lang="en-IN" sz="3200" dirty="0" err="1" smtClean="0"/>
              <a:t>phosphatase</a:t>
            </a:r>
            <a:r>
              <a:rPr lang="en-IN" sz="3200" dirty="0" smtClean="0"/>
              <a:t>:</a:t>
            </a:r>
            <a:endParaRPr lang="en-IN" sz="3200" dirty="0"/>
          </a:p>
        </p:txBody>
      </p:sp>
      <p:sp>
        <p:nvSpPr>
          <p:cNvPr id="7" name="Rectangle 6"/>
          <p:cNvSpPr/>
          <p:nvPr/>
        </p:nvSpPr>
        <p:spPr>
          <a:xfrm>
            <a:off x="0" y="2571744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 </a:t>
            </a:r>
            <a:r>
              <a:rPr lang="en-IN" sz="3200" dirty="0" smtClean="0"/>
              <a:t>In this reaction, </a:t>
            </a:r>
            <a:r>
              <a:rPr lang="en-IN" sz="3200" dirty="0" err="1" smtClean="0"/>
              <a:t>phosphorylase</a:t>
            </a:r>
            <a:r>
              <a:rPr lang="en-IN" sz="3200" dirty="0" smtClean="0"/>
              <a:t> </a:t>
            </a:r>
            <a:r>
              <a:rPr lang="en-IN" sz="3200" i="1" dirty="0" smtClean="0"/>
              <a:t>a is converted to      </a:t>
            </a:r>
            <a:r>
              <a:rPr lang="en-IN" sz="3200" i="1" dirty="0" err="1" smtClean="0"/>
              <a:t>phosphorylase</a:t>
            </a:r>
            <a:r>
              <a:rPr lang="en-IN" sz="3200" i="1" dirty="0" smtClean="0"/>
              <a:t> b by the cleavage of two serine phosphate </a:t>
            </a:r>
            <a:r>
              <a:rPr lang="en-IN" sz="3200" dirty="0" smtClean="0"/>
              <a:t>covalent bonds, one on each subunit of glycogen </a:t>
            </a:r>
            <a:r>
              <a:rPr lang="en-IN" sz="3200" dirty="0" err="1" smtClean="0"/>
              <a:t>phosphorylase</a:t>
            </a:r>
            <a:r>
              <a:rPr lang="en-IN" sz="3200" dirty="0" smtClean="0"/>
              <a:t>.</a:t>
            </a:r>
            <a:endParaRPr lang="en-IN" sz="32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b </a:t>
            </a:r>
            <a:r>
              <a:rPr lang="en-IN" sz="2800" dirty="0" smtClean="0"/>
              <a:t>can in turn be reactivated—covalently</a:t>
            </a:r>
          </a:p>
          <a:p>
            <a:pPr>
              <a:buNone/>
            </a:pPr>
            <a:r>
              <a:rPr lang="en-IN" sz="2800" dirty="0" smtClean="0"/>
              <a:t>	transformed back into active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a—</a:t>
            </a:r>
            <a:r>
              <a:rPr lang="en-IN" sz="2800" dirty="0" smtClean="0"/>
              <a:t>by another enzyme,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dirty="0" err="1" smtClean="0"/>
              <a:t>kinase</a:t>
            </a:r>
            <a:r>
              <a:rPr lang="en-IN" sz="2800" dirty="0" smtClean="0"/>
              <a:t>, which catalyzes the transfer of </a:t>
            </a:r>
            <a:r>
              <a:rPr lang="en-IN" sz="2800" dirty="0" err="1" smtClean="0"/>
              <a:t>phosphoryl</a:t>
            </a:r>
            <a:r>
              <a:rPr lang="en-IN" sz="2800" dirty="0" smtClean="0"/>
              <a:t> groups from ATP to the hydroxyl groups of the two specific Ser residues in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</a:t>
            </a:r>
            <a:r>
              <a:rPr lang="en-IN" sz="2800" i="1" dirty="0" smtClean="0"/>
              <a:t>b.</a:t>
            </a:r>
          </a:p>
          <a:p>
            <a:pPr>
              <a:buNone/>
            </a:pPr>
            <a:endParaRPr lang="en-IN" sz="2800" i="1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29"/>
            <a:ext cx="8572560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321468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 The </a:t>
            </a:r>
            <a:r>
              <a:rPr lang="en-IN" sz="2800" i="1" dirty="0" smtClean="0"/>
              <a:t>a </a:t>
            </a:r>
            <a:r>
              <a:rPr lang="en-IN" sz="2800" dirty="0" smtClean="0"/>
              <a:t>and </a:t>
            </a:r>
            <a:r>
              <a:rPr lang="en-IN" sz="2800" i="1" dirty="0" smtClean="0"/>
              <a:t>b </a:t>
            </a:r>
            <a:r>
              <a:rPr lang="en-IN" sz="2800" dirty="0" smtClean="0"/>
              <a:t>forms differ</a:t>
            </a:r>
            <a:r>
              <a:rPr lang="en-IN" sz="2800" i="1" dirty="0" smtClean="0"/>
              <a:t> </a:t>
            </a:r>
            <a:r>
              <a:rPr lang="en-IN" sz="2800" dirty="0" smtClean="0"/>
              <a:t>in their secondary, tertiary, and quaternary structures.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  The active site undergoes changes in structure and, consequently, changes in catalytic activity as the two forms are </a:t>
            </a:r>
            <a:r>
              <a:rPr lang="en-IN" sz="2800" dirty="0" err="1" smtClean="0"/>
              <a:t>interconverted</a:t>
            </a:r>
            <a:r>
              <a:rPr lang="en-IN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The regulation of glycogen </a:t>
            </a:r>
            <a:r>
              <a:rPr lang="en-IN" sz="2800" dirty="0" err="1" smtClean="0"/>
              <a:t>phosphorylase</a:t>
            </a:r>
            <a:r>
              <a:rPr lang="en-IN" sz="2800" dirty="0" smtClean="0"/>
              <a:t> by</a:t>
            </a:r>
          </a:p>
          <a:p>
            <a:r>
              <a:rPr lang="en-IN" sz="2800" dirty="0" err="1" smtClean="0"/>
              <a:t>Phosphorylation</a:t>
            </a:r>
            <a:r>
              <a:rPr lang="en-IN" sz="2800" dirty="0" smtClean="0"/>
              <a:t> illustrates the effects on both structure and catalytic activity of adding a </a:t>
            </a:r>
            <a:r>
              <a:rPr lang="en-IN" sz="2800" dirty="0" err="1" smtClean="0"/>
              <a:t>phosphoryl</a:t>
            </a:r>
            <a:r>
              <a:rPr lang="en-IN" sz="2800" dirty="0" smtClean="0"/>
              <a:t> group.</a:t>
            </a:r>
            <a:endParaRPr lang="en-IN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u="sng" dirty="0" err="1" smtClean="0"/>
              <a:t>Zymogen</a:t>
            </a:r>
            <a:r>
              <a:rPr lang="en-US" sz="2800" dirty="0" smtClean="0"/>
              <a:t> </a:t>
            </a:r>
            <a:r>
              <a:rPr lang="en-US" sz="2800" b="1" dirty="0" smtClean="0"/>
              <a:t>:</a:t>
            </a:r>
            <a:endParaRPr lang="en-IN" sz="2400" dirty="0" smtClean="0"/>
          </a:p>
          <a:p>
            <a:r>
              <a:rPr lang="en-IN" sz="2400" dirty="0" smtClean="0"/>
              <a:t>An inactive precursor of some enzyme is called a </a:t>
            </a:r>
            <a:r>
              <a:rPr lang="en-IN" sz="2400" b="1" dirty="0" err="1" smtClean="0"/>
              <a:t>zymogen</a:t>
            </a:r>
            <a:r>
              <a:rPr lang="en-IN" sz="2400" dirty="0" smtClean="0"/>
              <a:t>, is cleaved to form the active enzyme.</a:t>
            </a:r>
          </a:p>
          <a:p>
            <a:r>
              <a:rPr lang="en-IN" sz="2400" b="1" dirty="0" smtClean="0"/>
              <a:t> </a:t>
            </a:r>
            <a:r>
              <a:rPr lang="en-IN" sz="2400" dirty="0" smtClean="0"/>
              <a:t>Many </a:t>
            </a:r>
            <a:r>
              <a:rPr lang="en-IN" sz="2400" dirty="0" err="1" smtClean="0"/>
              <a:t>proteolytic</a:t>
            </a:r>
            <a:r>
              <a:rPr lang="en-IN" sz="2400" dirty="0" smtClean="0"/>
              <a:t> enzymes (proteases) such as </a:t>
            </a:r>
            <a:r>
              <a:rPr lang="en-IN" sz="2400" dirty="0" err="1" smtClean="0"/>
              <a:t>Chymotrypsin</a:t>
            </a:r>
            <a:r>
              <a:rPr lang="en-IN" sz="2400" dirty="0" smtClean="0"/>
              <a:t> and </a:t>
            </a:r>
            <a:r>
              <a:rPr lang="en-IN" sz="2400" dirty="0" err="1" smtClean="0"/>
              <a:t>trypsin</a:t>
            </a:r>
            <a:r>
              <a:rPr lang="en-IN" sz="2400" dirty="0" smtClean="0"/>
              <a:t> are initially synthesized as </a:t>
            </a:r>
            <a:r>
              <a:rPr lang="en-IN" sz="2400" dirty="0" err="1" smtClean="0"/>
              <a:t>chymotrypsinogen</a:t>
            </a:r>
            <a:r>
              <a:rPr lang="en-IN" sz="2400" dirty="0" smtClean="0"/>
              <a:t> and </a:t>
            </a:r>
            <a:r>
              <a:rPr lang="en-IN" sz="2400" dirty="0" err="1" smtClean="0"/>
              <a:t>trypsinogen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Specific cleavage causes conformational changes that expose the enzyme active site.</a:t>
            </a:r>
          </a:p>
          <a:p>
            <a:r>
              <a:rPr lang="en-IN" sz="2400" dirty="0" smtClean="0"/>
              <a:t>This type of activation is irreversible.</a:t>
            </a:r>
          </a:p>
          <a:p>
            <a:r>
              <a:rPr lang="en-IN" sz="2400" dirty="0" smtClean="0"/>
              <a:t>Proteases are not the only proteins activated by proteolysis.</a:t>
            </a:r>
          </a:p>
          <a:p>
            <a:r>
              <a:rPr lang="en-IN" sz="2400" dirty="0" smtClean="0"/>
              <a:t>In other cases, the precursors are called not zymogens but, more generally, </a:t>
            </a:r>
            <a:r>
              <a:rPr lang="en-IN" sz="2400" b="1" dirty="0" err="1" smtClean="0"/>
              <a:t>proproteins</a:t>
            </a:r>
            <a:r>
              <a:rPr lang="en-IN" sz="2400" b="1" dirty="0" smtClean="0"/>
              <a:t> </a:t>
            </a:r>
            <a:r>
              <a:rPr lang="en-IN" sz="2400" dirty="0" smtClean="0"/>
              <a:t>or </a:t>
            </a:r>
            <a:r>
              <a:rPr lang="en-IN" sz="2400" b="1" dirty="0" err="1" smtClean="0"/>
              <a:t>proenzymes</a:t>
            </a:r>
            <a:r>
              <a:rPr lang="en-IN" sz="2400" b="1" dirty="0" smtClean="0"/>
              <a:t> . </a:t>
            </a:r>
            <a:r>
              <a:rPr lang="en-IN" sz="2400" dirty="0" smtClean="0"/>
              <a:t>E.g.  protein collagen is initially synthesized as the soluble precursor </a:t>
            </a:r>
            <a:r>
              <a:rPr lang="en-IN" sz="2400" dirty="0" err="1" smtClean="0"/>
              <a:t>procollagen</a:t>
            </a:r>
            <a:r>
              <a:rPr lang="en-IN" sz="2400" dirty="0" smtClean="0"/>
              <a:t>. </a:t>
            </a:r>
          </a:p>
          <a:p>
            <a:r>
              <a:rPr lang="en-IN" sz="2400" dirty="0" smtClean="0"/>
              <a:t>Fibrin, the protein of blood clots, is produced by proteolysis of fibrinogen, its inactive </a:t>
            </a:r>
            <a:r>
              <a:rPr lang="en-IN" sz="2400" dirty="0" err="1" smtClean="0"/>
              <a:t>proprotein</a:t>
            </a:r>
            <a:r>
              <a:rPr lang="en-IN" sz="2400" dirty="0" smtClean="0"/>
              <a:t>.</a:t>
            </a:r>
            <a:endParaRPr lang="en-IN" sz="24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"/>
            <a:ext cx="7358114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28662" y="3786190"/>
            <a:ext cx="7000924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err="1" smtClean="0"/>
              <a:t>Isoenzymes</a:t>
            </a:r>
            <a:r>
              <a:rPr lang="en-US" sz="2800" b="1" dirty="0" smtClean="0"/>
              <a:t> :  </a:t>
            </a:r>
          </a:p>
          <a:p>
            <a:r>
              <a:rPr lang="en-IN" sz="2600" dirty="0" smtClean="0"/>
              <a:t>The same reaction catalyzed by two or more different molecular forms of an enzyme. These multiple forms, called </a:t>
            </a:r>
            <a:r>
              <a:rPr lang="en-IN" sz="2600" dirty="0" err="1" smtClean="0"/>
              <a:t>isozymes</a:t>
            </a:r>
            <a:r>
              <a:rPr lang="en-IN" sz="2600" dirty="0" smtClean="0"/>
              <a:t> or </a:t>
            </a:r>
            <a:r>
              <a:rPr lang="en-IN" sz="2600" dirty="0" err="1" smtClean="0"/>
              <a:t>isoenzymes</a:t>
            </a:r>
            <a:r>
              <a:rPr lang="en-IN" sz="2600" dirty="0" smtClean="0"/>
              <a:t>, may occur in the same species, in the same tissue, or even in the same cell. </a:t>
            </a:r>
          </a:p>
          <a:p>
            <a:r>
              <a:rPr lang="en-IN" sz="2600" dirty="0" smtClean="0"/>
              <a:t>The different forms of the enzyme generally differ in kinetic or regulatory properties, in the cofactor they use.</a:t>
            </a:r>
          </a:p>
          <a:p>
            <a:r>
              <a:rPr lang="en-IN" sz="2600" dirty="0" err="1" smtClean="0"/>
              <a:t>Isozymes</a:t>
            </a:r>
            <a:r>
              <a:rPr lang="en-IN" sz="2600" dirty="0" smtClean="0"/>
              <a:t> may have similar, but not identical, amino acid sequences,</a:t>
            </a:r>
          </a:p>
          <a:p>
            <a:pPr>
              <a:buNone/>
            </a:pPr>
            <a:r>
              <a:rPr lang="en-IN" sz="2600" dirty="0" smtClean="0"/>
              <a:t>	and in many cases they clearly share a common evolutionary origin.</a:t>
            </a:r>
          </a:p>
          <a:p>
            <a:r>
              <a:rPr lang="en-IN" sz="2600" dirty="0" smtClean="0"/>
              <a:t>First enzymes found to have </a:t>
            </a:r>
            <a:r>
              <a:rPr lang="en-IN" sz="2600" dirty="0" err="1" smtClean="0"/>
              <a:t>isozymes</a:t>
            </a:r>
            <a:r>
              <a:rPr lang="en-IN" sz="2600" dirty="0" smtClean="0"/>
              <a:t> was </a:t>
            </a:r>
            <a:r>
              <a:rPr lang="en-IN" sz="2600" b="1" dirty="0" smtClean="0"/>
              <a:t>Lactate </a:t>
            </a:r>
            <a:r>
              <a:rPr lang="en-IN" sz="2600" b="1" dirty="0" err="1" smtClean="0"/>
              <a:t>dehydrogenase</a:t>
            </a:r>
            <a:r>
              <a:rPr lang="en-IN" sz="2600" b="1" dirty="0" smtClean="0"/>
              <a:t> (LDH) .</a:t>
            </a:r>
          </a:p>
          <a:p>
            <a:r>
              <a:rPr lang="en-IN" sz="2600" dirty="0" smtClean="0"/>
              <a:t>exists as five different </a:t>
            </a:r>
            <a:r>
              <a:rPr lang="en-IN" sz="2600" dirty="0" err="1" smtClean="0"/>
              <a:t>isozymes</a:t>
            </a:r>
            <a:r>
              <a:rPr lang="en-IN" sz="2600" dirty="0" smtClean="0"/>
              <a:t> separable by electrophoresis. </a:t>
            </a:r>
          </a:p>
          <a:p>
            <a:r>
              <a:rPr lang="en-IN" sz="2600" dirty="0" smtClean="0"/>
              <a:t>All LDH </a:t>
            </a:r>
            <a:r>
              <a:rPr lang="en-IN" sz="2600" dirty="0" err="1" smtClean="0"/>
              <a:t>isozymes</a:t>
            </a:r>
            <a:r>
              <a:rPr lang="en-IN" sz="2600" dirty="0" smtClean="0"/>
              <a:t> contain four polypeptide chains (each of </a:t>
            </a:r>
            <a:r>
              <a:rPr lang="en-IN" sz="2600" i="1" dirty="0" smtClean="0"/>
              <a:t>Mr </a:t>
            </a:r>
            <a:r>
              <a:rPr lang="en-IN" sz="2600" dirty="0" smtClean="0"/>
              <a:t>33,500), </a:t>
            </a:r>
          </a:p>
          <a:p>
            <a:r>
              <a:rPr lang="en-IN" sz="2600" dirty="0" smtClean="0"/>
              <a:t>each type containing a two kinds of polypeptides. The M (for muscle) chain and the H (for heart) chain, encoded by two different genes.</a:t>
            </a:r>
          </a:p>
          <a:p>
            <a:r>
              <a:rPr lang="en-IN" sz="2600" dirty="0" smtClean="0"/>
              <a:t>In skeletal muscle </a:t>
            </a:r>
            <a:r>
              <a:rPr lang="en-IN" sz="2600" dirty="0" err="1" smtClean="0"/>
              <a:t>isozyme</a:t>
            </a:r>
            <a:r>
              <a:rPr lang="en-IN" sz="2600" dirty="0" smtClean="0"/>
              <a:t> contains four M chains, and in heart the predominant </a:t>
            </a:r>
            <a:r>
              <a:rPr lang="en-IN" sz="2600" dirty="0" err="1" smtClean="0"/>
              <a:t>isozyme</a:t>
            </a:r>
            <a:r>
              <a:rPr lang="en-IN" sz="2600" dirty="0" smtClean="0"/>
              <a:t> contains four H chains.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IN" sz="2400" dirty="0" smtClean="0"/>
              <a:t>Other tissues have some combination of the five possible types of LDH </a:t>
            </a:r>
            <a:r>
              <a:rPr lang="en-IN" sz="2400" dirty="0" err="1" smtClean="0"/>
              <a:t>isozymes</a:t>
            </a:r>
            <a:r>
              <a:rPr lang="en-IN" sz="2400" dirty="0" smtClean="0"/>
              <a:t>:</a:t>
            </a:r>
          </a:p>
          <a:p>
            <a:pPr>
              <a:buNone/>
            </a:pPr>
            <a:r>
              <a:rPr lang="en-IN" sz="2400" b="1" dirty="0" smtClean="0"/>
              <a:t>		Type           Composition                            Location</a:t>
            </a:r>
          </a:p>
          <a:p>
            <a:pPr>
              <a:buNone/>
            </a:pPr>
            <a:r>
              <a:rPr lang="en-IN" sz="2400" b="1" dirty="0" smtClean="0"/>
              <a:t>		</a:t>
            </a:r>
            <a:r>
              <a:rPr lang="en-IN" sz="2400" dirty="0" smtClean="0"/>
              <a:t>LDH1 		 HHHH 			 Heart and erythrocyte</a:t>
            </a:r>
          </a:p>
          <a:p>
            <a:pPr>
              <a:buNone/>
            </a:pPr>
            <a:r>
              <a:rPr lang="en-IN" sz="2400" dirty="0" smtClean="0"/>
              <a:t>		LDH2		 HHHM			 Heart and erythrocyte</a:t>
            </a:r>
          </a:p>
          <a:p>
            <a:pPr>
              <a:buNone/>
            </a:pPr>
            <a:r>
              <a:rPr lang="en-IN" sz="2400" dirty="0" smtClean="0"/>
              <a:t>		LDH3		 HHMM		 Brain and kidney</a:t>
            </a:r>
          </a:p>
          <a:p>
            <a:pPr>
              <a:buNone/>
            </a:pPr>
            <a:r>
              <a:rPr lang="en-IN" sz="2400" dirty="0" smtClean="0"/>
              <a:t>		LDH4 		HMMM		 Skeletal muscle and liver</a:t>
            </a:r>
          </a:p>
          <a:p>
            <a:pPr>
              <a:buNone/>
            </a:pPr>
            <a:r>
              <a:rPr lang="en-IN" sz="2400" dirty="0" smtClean="0"/>
              <a:t>		LDH5 		MMMM		 Skeletal muscle and liver</a:t>
            </a:r>
          </a:p>
          <a:p>
            <a:r>
              <a:rPr lang="en-US" sz="2400" dirty="0" smtClean="0"/>
              <a:t>Only the </a:t>
            </a:r>
            <a:r>
              <a:rPr lang="en-US" sz="2400" dirty="0" err="1" smtClean="0"/>
              <a:t>tetrameric</a:t>
            </a:r>
            <a:r>
              <a:rPr lang="en-US" sz="2400" dirty="0" smtClean="0"/>
              <a:t> molecule possess catalytic activity.</a:t>
            </a:r>
          </a:p>
          <a:p>
            <a:r>
              <a:rPr lang="en-US" sz="2400" dirty="0" smtClean="0"/>
              <a:t>M &amp; H are similar but </a:t>
            </a:r>
            <a:r>
              <a:rPr lang="en-US" sz="2400" dirty="0" err="1" smtClean="0"/>
              <a:t>nonidentical</a:t>
            </a:r>
            <a:r>
              <a:rPr lang="en-US" sz="2400" dirty="0" smtClean="0"/>
              <a:t> polypeptides.</a:t>
            </a:r>
          </a:p>
          <a:p>
            <a:r>
              <a:rPr lang="en-IN" sz="2400" dirty="0" smtClean="0"/>
              <a:t>The different LDH </a:t>
            </a:r>
            <a:r>
              <a:rPr lang="en-IN" sz="2400" dirty="0" err="1" smtClean="0"/>
              <a:t>isozymes</a:t>
            </a:r>
            <a:r>
              <a:rPr lang="en-IN" sz="2400" dirty="0" smtClean="0"/>
              <a:t> have different values of </a:t>
            </a:r>
            <a:r>
              <a:rPr lang="en-IN" sz="2400" i="1" dirty="0" err="1" smtClean="0"/>
              <a:t>Vmax</a:t>
            </a:r>
            <a:r>
              <a:rPr lang="en-IN" sz="2400" i="1" dirty="0" smtClean="0"/>
              <a:t> </a:t>
            </a:r>
            <a:r>
              <a:rPr lang="en-IN" sz="2400" dirty="0" smtClean="0"/>
              <a:t>and</a:t>
            </a:r>
            <a:r>
              <a:rPr lang="en-IN" sz="2400" i="1" dirty="0" smtClean="0"/>
              <a:t> KM, </a:t>
            </a:r>
            <a:r>
              <a:rPr lang="en-IN" sz="2400" dirty="0" smtClean="0"/>
              <a:t> for </a:t>
            </a:r>
            <a:r>
              <a:rPr lang="en-IN" sz="2400" dirty="0" err="1" smtClean="0"/>
              <a:t>pyruvate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In general, different </a:t>
            </a:r>
            <a:r>
              <a:rPr lang="en-IN" sz="2400" dirty="0" err="1" smtClean="0"/>
              <a:t>isozymes</a:t>
            </a:r>
            <a:r>
              <a:rPr lang="en-IN" sz="2400" dirty="0" smtClean="0"/>
              <a:t> of a given enzyme reflects four factors:</a:t>
            </a:r>
          </a:p>
          <a:p>
            <a:pPr>
              <a:buNone/>
            </a:pPr>
            <a:r>
              <a:rPr lang="en-IN" sz="2400" dirty="0" smtClean="0"/>
              <a:t>	1. </a:t>
            </a:r>
            <a:r>
              <a:rPr lang="en-IN" sz="2400" i="1" dirty="0" smtClean="0"/>
              <a:t>Different </a:t>
            </a:r>
            <a:r>
              <a:rPr lang="en-IN" sz="2400" dirty="0" smtClean="0"/>
              <a:t>metabolic</a:t>
            </a:r>
            <a:r>
              <a:rPr lang="en-IN" sz="2400" i="1" dirty="0" smtClean="0"/>
              <a:t> patterns in different organs.</a:t>
            </a:r>
            <a:endParaRPr lang="en-US" sz="2400" dirty="0" smtClean="0"/>
          </a:p>
          <a:p>
            <a:pPr>
              <a:buNone/>
            </a:pPr>
            <a:r>
              <a:rPr lang="en-IN" sz="2400" dirty="0" smtClean="0"/>
              <a:t>	2. </a:t>
            </a:r>
            <a:r>
              <a:rPr lang="en-IN" sz="2400" i="1" dirty="0" smtClean="0"/>
              <a:t>Different locations and metabolic roles for </a:t>
            </a:r>
            <a:r>
              <a:rPr lang="en-IN" sz="2400" i="1" dirty="0" err="1" smtClean="0"/>
              <a:t>isozymes</a:t>
            </a:r>
            <a:r>
              <a:rPr lang="en-IN" sz="2400" i="1" dirty="0" smtClean="0"/>
              <a:t> in </a:t>
            </a:r>
            <a:r>
              <a:rPr lang="en-IN" sz="2400" i="1" dirty="0" err="1" smtClean="0"/>
              <a:t>thesamecell</a:t>
            </a:r>
            <a:r>
              <a:rPr lang="en-IN" sz="2400" i="1" dirty="0" smtClean="0"/>
              <a:t>.</a:t>
            </a:r>
          </a:p>
          <a:p>
            <a:pPr>
              <a:buNone/>
            </a:pPr>
            <a:r>
              <a:rPr lang="en-IN" sz="2400" i="1" dirty="0" smtClean="0"/>
              <a:t>	</a:t>
            </a:r>
          </a:p>
          <a:p>
            <a:pPr>
              <a:buNone/>
            </a:pPr>
            <a:r>
              <a:rPr lang="en-IN" sz="2400" i="1" dirty="0" smtClean="0"/>
              <a:t>         </a:t>
            </a:r>
            <a:endParaRPr lang="en-IN" sz="24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>
              <a:buNone/>
            </a:pPr>
            <a:r>
              <a:rPr lang="en-IN" sz="2400" i="1" dirty="0" smtClean="0"/>
              <a:t>	3.Different stages of development in embryonic or </a:t>
            </a:r>
            <a:r>
              <a:rPr lang="en-IN" sz="2400" i="1" dirty="0" err="1" smtClean="0"/>
              <a:t>fetal</a:t>
            </a:r>
            <a:r>
              <a:rPr lang="en-IN" sz="2400" i="1" dirty="0" smtClean="0"/>
              <a:t> tissues and </a:t>
            </a:r>
            <a:endParaRPr lang="en-US" sz="2400" i="1" dirty="0" smtClean="0"/>
          </a:p>
          <a:p>
            <a:pPr>
              <a:buNone/>
            </a:pPr>
            <a:r>
              <a:rPr lang="en-IN" sz="2400" i="1" dirty="0" smtClean="0"/>
              <a:t>	     adult tissues.</a:t>
            </a:r>
          </a:p>
          <a:p>
            <a:pPr>
              <a:buNone/>
            </a:pPr>
            <a:r>
              <a:rPr lang="en-IN" sz="2400" dirty="0" smtClean="0"/>
              <a:t> 	4. </a:t>
            </a:r>
            <a:r>
              <a:rPr lang="en-IN" sz="2400" i="1" dirty="0" smtClean="0"/>
              <a:t>Different responses of </a:t>
            </a:r>
            <a:r>
              <a:rPr lang="en-IN" sz="2400" i="1" dirty="0" err="1" smtClean="0"/>
              <a:t>isozymes</a:t>
            </a:r>
            <a:r>
              <a:rPr lang="en-IN" sz="2400" i="1" dirty="0" smtClean="0"/>
              <a:t> to </a:t>
            </a:r>
            <a:r>
              <a:rPr lang="en-IN" sz="2400" i="1" dirty="0" err="1" smtClean="0"/>
              <a:t>allosteric</a:t>
            </a:r>
            <a:r>
              <a:rPr lang="en-IN" sz="2400" i="1" dirty="0" smtClean="0"/>
              <a:t> modulators.</a:t>
            </a:r>
            <a:endParaRPr lang="en-IN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More than 100 enzymes are known to exist as </a:t>
            </a:r>
            <a:r>
              <a:rPr lang="en-US" sz="2400" dirty="0" err="1" smtClean="0"/>
              <a:t>isoenzymes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	e.g.  no. of </a:t>
            </a:r>
            <a:r>
              <a:rPr lang="en-US" sz="2400" dirty="0" err="1" smtClean="0"/>
              <a:t>dehydrogenases,severaloxidases,transaminases</a:t>
            </a:r>
            <a:r>
              <a:rPr lang="en-US" sz="2400" dirty="0" smtClean="0"/>
              <a:t>,</a:t>
            </a:r>
          </a:p>
          <a:p>
            <a:pPr>
              <a:buNone/>
            </a:pPr>
            <a:r>
              <a:rPr lang="en-US" sz="2400" dirty="0" smtClean="0"/>
              <a:t>      	</a:t>
            </a:r>
            <a:r>
              <a:rPr lang="en-US" sz="2400" dirty="0" err="1" smtClean="0"/>
              <a:t>phosphatases</a:t>
            </a:r>
            <a:r>
              <a:rPr lang="en-US" sz="2400" dirty="0" smtClean="0"/>
              <a:t>, </a:t>
            </a:r>
            <a:r>
              <a:rPr lang="en-US" sz="2400" dirty="0" err="1" smtClean="0"/>
              <a:t>proteolytic</a:t>
            </a:r>
            <a:r>
              <a:rPr lang="en-US" sz="2400" dirty="0" smtClean="0"/>
              <a:t> enzymes.</a:t>
            </a:r>
          </a:p>
          <a:p>
            <a:r>
              <a:rPr lang="en-US" sz="2400" dirty="0" err="1" smtClean="0"/>
              <a:t>Isoenzymes</a:t>
            </a:r>
            <a:r>
              <a:rPr lang="en-US" sz="2400" dirty="0" smtClean="0"/>
              <a:t> are produced by genetic changes that determine differences in </a:t>
            </a:r>
            <a:r>
              <a:rPr lang="en-US" sz="2400" dirty="0" err="1" smtClean="0"/>
              <a:t>aminoacid</a:t>
            </a:r>
            <a:r>
              <a:rPr lang="en-US" sz="2400" dirty="0" smtClean="0"/>
              <a:t> sequence.</a:t>
            </a:r>
          </a:p>
          <a:p>
            <a:r>
              <a:rPr lang="en-US" sz="2400" dirty="0" smtClean="0"/>
              <a:t>Control of enzyme activity by </a:t>
            </a:r>
            <a:r>
              <a:rPr lang="en-US" sz="2400" dirty="0" err="1" smtClean="0"/>
              <a:t>isoenzyme</a:t>
            </a:r>
            <a:r>
              <a:rPr lang="en-US" sz="2400" dirty="0" smtClean="0"/>
              <a:t> is very beneficial.</a:t>
            </a:r>
            <a:endParaRPr lang="en-IN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en-GB" sz="3600" b="1" u="sng" dirty="0" smtClean="0"/>
              <a:t>Competitive  Inhibition</a:t>
            </a:r>
            <a:endParaRPr lang="en-IN" sz="36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92971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en-IN" sz="3600" b="1" u="sng" dirty="0" smtClean="0"/>
              <a:t>Uncompetitive inhibition </a:t>
            </a:r>
            <a:r>
              <a:rPr lang="en-IN" sz="3600" b="1" dirty="0" smtClean="0"/>
              <a:t>:</a:t>
            </a:r>
          </a:p>
          <a:p>
            <a:pPr marL="457200" indent="-457200"/>
            <a:r>
              <a:rPr lang="en-IN" sz="3600" dirty="0" smtClean="0"/>
              <a:t>Inhibitor binds at a site distinct from the substrate active site and, unlike a competitive inhibitor, binds only to the ES complex. </a:t>
            </a:r>
          </a:p>
          <a:p>
            <a:pPr marL="457200" indent="-457200"/>
            <a:r>
              <a:rPr lang="en-IN" sz="3600" dirty="0" smtClean="0"/>
              <a:t>In the presence of an uncompetitive inhibitor, the </a:t>
            </a:r>
            <a:r>
              <a:rPr lang="en-IN" sz="3600" dirty="0" err="1" smtClean="0"/>
              <a:t>Michaelis-Menten</a:t>
            </a:r>
            <a:r>
              <a:rPr lang="en-IN" sz="3600" dirty="0" smtClean="0"/>
              <a:t> equation is altered to :</a:t>
            </a:r>
          </a:p>
          <a:p>
            <a:pPr>
              <a:buNone/>
            </a:pPr>
            <a:r>
              <a:rPr lang="en-US" sz="3600" dirty="0" smtClean="0"/>
              <a:t> 			</a:t>
            </a:r>
            <a:r>
              <a:rPr lang="en-US" sz="3600" b="1" dirty="0" smtClean="0"/>
              <a:t>Vo =  </a:t>
            </a:r>
            <a:r>
              <a:rPr lang="en-US" sz="3600" b="1" dirty="0" err="1" smtClean="0"/>
              <a:t>Vmax</a:t>
            </a:r>
            <a:r>
              <a:rPr lang="en-US" sz="3600" b="1" dirty="0" smtClean="0"/>
              <a:t> [s] / Km +</a:t>
            </a:r>
            <a:r>
              <a:rPr lang="el-GR" sz="3600" b="1" dirty="0" smtClean="0"/>
              <a:t> α</a:t>
            </a:r>
            <a:r>
              <a:rPr lang="en-US" sz="3600" b="1" dirty="0" smtClean="0"/>
              <a:t>’ [S]</a:t>
            </a:r>
          </a:p>
          <a:p>
            <a:pPr>
              <a:buNone/>
            </a:pPr>
            <a:r>
              <a:rPr lang="en-US" sz="3600" b="1" dirty="0" smtClean="0"/>
              <a:t>		where		</a:t>
            </a:r>
          </a:p>
          <a:p>
            <a:pPr>
              <a:buNone/>
            </a:pPr>
            <a:r>
              <a:rPr lang="en-US" sz="3600" b="1" dirty="0" smtClean="0"/>
              <a:t>		</a:t>
            </a:r>
            <a:r>
              <a:rPr lang="el-GR" sz="3600" b="1" dirty="0" smtClean="0"/>
              <a:t>α</a:t>
            </a:r>
            <a:r>
              <a:rPr lang="en-US" sz="3600" b="1" dirty="0" smtClean="0"/>
              <a:t>  = 1+ [I]/ K’I         </a:t>
            </a:r>
            <a:r>
              <a:rPr lang="en-US" sz="3600" b="1" dirty="0" err="1" smtClean="0"/>
              <a:t>K’I</a:t>
            </a:r>
            <a:r>
              <a:rPr lang="en-US" sz="3600" b="1" dirty="0" smtClean="0"/>
              <a:t>  =  [ES]</a:t>
            </a:r>
            <a:r>
              <a:rPr lang="en-IN" sz="3600" b="1" dirty="0" smtClean="0"/>
              <a:t> [I] /  [ESI]</a:t>
            </a:r>
          </a:p>
          <a:p>
            <a:endParaRPr lang="en-IN" sz="3600" b="1" dirty="0" smtClean="0"/>
          </a:p>
          <a:p>
            <a:endParaRPr lang="en-IN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IN" sz="4000" dirty="0" smtClean="0"/>
              <a:t>As described by Equation, at high concentrations of substrate, </a:t>
            </a:r>
            <a:r>
              <a:rPr lang="en-IN" sz="4000" b="1" i="1" dirty="0" smtClean="0"/>
              <a:t>Vo </a:t>
            </a:r>
            <a:r>
              <a:rPr lang="en-IN" sz="4000" dirty="0" smtClean="0"/>
              <a:t>approaches</a:t>
            </a:r>
            <a:r>
              <a:rPr lang="en-IN" sz="4000" i="1" dirty="0" smtClean="0"/>
              <a:t> </a:t>
            </a:r>
            <a:r>
              <a:rPr lang="en-IN" sz="4000" b="1" i="1" dirty="0" err="1" smtClean="0"/>
              <a:t>Vmax</a:t>
            </a:r>
            <a:r>
              <a:rPr lang="en-IN" sz="4000" b="1" i="1" dirty="0" smtClean="0"/>
              <a:t>/</a:t>
            </a:r>
            <a:r>
              <a:rPr lang="el-GR" sz="4000" b="1" dirty="0" smtClean="0"/>
              <a:t> α</a:t>
            </a:r>
            <a:r>
              <a:rPr lang="en-US" sz="4000" b="1" dirty="0" smtClean="0"/>
              <a:t>’</a:t>
            </a:r>
            <a:r>
              <a:rPr lang="en-IN" sz="4000" b="1" i="1" dirty="0" smtClean="0"/>
              <a:t>. </a:t>
            </a:r>
            <a:r>
              <a:rPr lang="en-IN" sz="4000" dirty="0" smtClean="0"/>
              <a:t>Thus</a:t>
            </a:r>
            <a:r>
              <a:rPr lang="en-IN" sz="4000" i="1" dirty="0" smtClean="0"/>
              <a:t>, </a:t>
            </a:r>
            <a:r>
              <a:rPr lang="en-IN" sz="4000" dirty="0" smtClean="0"/>
              <a:t>an</a:t>
            </a:r>
            <a:r>
              <a:rPr lang="en-IN" sz="4000" i="1" dirty="0" smtClean="0"/>
              <a:t> </a:t>
            </a:r>
            <a:r>
              <a:rPr lang="en-IN" sz="4000" dirty="0" smtClean="0"/>
              <a:t>uncompetitive</a:t>
            </a:r>
            <a:r>
              <a:rPr lang="en-IN" sz="4000" i="1" dirty="0" smtClean="0"/>
              <a:t> </a:t>
            </a:r>
            <a:r>
              <a:rPr lang="en-IN" sz="4000" dirty="0" smtClean="0"/>
              <a:t>inhibitor lowers the measured </a:t>
            </a:r>
            <a:r>
              <a:rPr lang="en-IN" sz="4000" b="1" i="1" dirty="0" err="1" smtClean="0"/>
              <a:t>Vmax</a:t>
            </a:r>
            <a:r>
              <a:rPr lang="en-IN" sz="4000" i="1" dirty="0" smtClean="0"/>
              <a:t>. </a:t>
            </a:r>
            <a:r>
              <a:rPr lang="en-IN" sz="4000" b="1" dirty="0" smtClean="0"/>
              <a:t>Apparent Km </a:t>
            </a:r>
            <a:r>
              <a:rPr lang="en-IN" sz="4000" dirty="0" smtClean="0"/>
              <a:t>also decreases</a:t>
            </a:r>
            <a:r>
              <a:rPr lang="en-IN" sz="4000" i="1" dirty="0" smtClean="0"/>
              <a:t>, </a:t>
            </a:r>
            <a:r>
              <a:rPr lang="en-IN" sz="4000" dirty="0" smtClean="0"/>
              <a:t>because the </a:t>
            </a:r>
            <a:r>
              <a:rPr lang="en-IN" sz="4000" b="1" i="1" dirty="0" smtClean="0"/>
              <a:t>[S]</a:t>
            </a:r>
            <a:r>
              <a:rPr lang="en-IN" sz="4000" i="1" dirty="0" smtClean="0"/>
              <a:t> </a:t>
            </a:r>
            <a:r>
              <a:rPr lang="en-IN" sz="4000" dirty="0" smtClean="0"/>
              <a:t>required to reach </a:t>
            </a:r>
            <a:r>
              <a:rPr lang="en-IN" sz="4000" b="1" dirty="0" smtClean="0"/>
              <a:t>one-half </a:t>
            </a:r>
            <a:r>
              <a:rPr lang="en-IN" sz="4000" b="1" i="1" dirty="0" err="1" smtClean="0"/>
              <a:t>Vmax</a:t>
            </a:r>
            <a:r>
              <a:rPr lang="en-IN" sz="4000" b="1" i="1" dirty="0" smtClean="0"/>
              <a:t> </a:t>
            </a:r>
            <a:r>
              <a:rPr lang="en-IN" sz="4000" dirty="0" smtClean="0"/>
              <a:t>decreases by the factor.</a:t>
            </a:r>
          </a:p>
          <a:p>
            <a:r>
              <a:rPr lang="en-US" sz="4000" b="1" dirty="0" smtClean="0"/>
              <a:t>Both Km &amp; </a:t>
            </a:r>
            <a:r>
              <a:rPr lang="en-US" sz="4000" b="1" dirty="0" err="1" smtClean="0"/>
              <a:t>Vmax</a:t>
            </a:r>
            <a:r>
              <a:rPr lang="en-US" sz="4000" b="1" dirty="0" smtClean="0"/>
              <a:t> decreases.</a:t>
            </a:r>
            <a:endParaRPr lang="en-IN" sz="4000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95350" y="214289"/>
            <a:ext cx="7534302" cy="35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42968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1847</Words>
  <Application>Microsoft Office PowerPoint</Application>
  <PresentationFormat>On-screen Show (4:3)</PresentationFormat>
  <Paragraphs>188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Slide 1</vt:lpstr>
      <vt:lpstr>Slide 2</vt:lpstr>
      <vt:lpstr>Slide 3</vt:lpstr>
      <vt:lpstr>Slide 4</vt:lpstr>
      <vt:lpstr>Slide 5</vt:lpstr>
      <vt:lpstr>Competitive  Inhibition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 Unit  : 4</dc:title>
  <dc:creator>admin</dc:creator>
  <cp:lastModifiedBy>User</cp:lastModifiedBy>
  <cp:revision>138</cp:revision>
  <dcterms:created xsi:type="dcterms:W3CDTF">2014-06-14T09:28:03Z</dcterms:created>
  <dcterms:modified xsi:type="dcterms:W3CDTF">2020-11-05T13:14:28Z</dcterms:modified>
</cp:coreProperties>
</file>